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0.jpg" ContentType="image/jpg"/>
  <Override PartName="/ppt/media/image11.jpg" ContentType="image/jpg"/>
  <Override PartName="/ppt/media/image12.jpg" ContentType="image/jpg"/>
  <Override PartName="/ppt/media/image13.jpg" ContentType="image/jpg"/>
  <Override PartName="/ppt/media/image14.jpg" ContentType="image/jpg"/>
  <Override PartName="/ppt/media/image15.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7.jpg" ContentType="image/jpg"/>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media/image85.jpg" ContentType="image/jpg"/>
  <Override PartName="/ppt/notesSlides/notesSlide4.xml" ContentType="application/vnd.openxmlformats-officedocument.presentationml.notesSlide+xml"/>
  <Override PartName="/ppt/media/image89.jpg" ContentType="image/jpg"/>
  <Override PartName="/ppt/notesSlides/notesSlide5.xml" ContentType="application/vnd.openxmlformats-officedocument.presentationml.notesSlide+xml"/>
  <Override PartName="/ppt/media/image90.jpg" ContentType="image/jpg"/>
  <Override PartName="/ppt/media/image91.jpg" ContentType="image/jpg"/>
  <Override PartName="/ppt/media/image92.jpg" ContentType="image/jpg"/>
  <Override PartName="/ppt/media/image93.jpg" ContentType="image/jpg"/>
  <Override PartName="/ppt/media/image94.jpg" ContentType="image/jpg"/>
  <Override PartName="/ppt/media/image95.jpg" ContentType="image/jpg"/>
  <Override PartName="/ppt/media/image96.jpg" ContentType="image/jpg"/>
  <Override PartName="/ppt/notesSlides/notesSlide6.xml" ContentType="application/vnd.openxmlformats-officedocument.presentationml.notesSlide+xml"/>
  <Override PartName="/ppt/media/image97.jpg" ContentType="image/jpg"/>
  <Override PartName="/ppt/notesSlides/notesSlide7.xml" ContentType="application/vnd.openxmlformats-officedocument.presentationml.notesSlide+xml"/>
  <Override PartName="/ppt/media/image98.jpg" ContentType="image/jpg"/>
  <Override PartName="/ppt/media/image99.jpg" ContentType="image/jpg"/>
  <Override PartName="/ppt/notesSlides/notesSlide8.xml" ContentType="application/vnd.openxmlformats-officedocument.presentationml.notesSlide+xml"/>
  <Override PartName="/ppt/media/image101.jpg" ContentType="image/jpg"/>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media/image118.jpg" ContentType="image/jpg"/>
  <Override PartName="/ppt/media/image119.jpg" ContentType="image/jpg"/>
  <Override PartName="/ppt/media/image120.jpg" ContentType="image/jpg"/>
  <Override PartName="/ppt/media/image121.jpg" ContentType="image/jpg"/>
  <Override PartName="/ppt/media/image122.jpg" ContentType="image/jpg"/>
  <Override PartName="/ppt/media/image123.jpg" ContentType="image/jpg"/>
  <Override PartName="/ppt/media/image124.jpg" ContentType="image/jpg"/>
  <Override PartName="/ppt/media/image125.jpg" ContentType="image/jpg"/>
  <Override PartName="/ppt/media/image126.jpg" ContentType="image/jpg"/>
  <Override PartName="/ppt/notesSlides/notesSlide11.xml" ContentType="application/vnd.openxmlformats-officedocument.presentationml.notesSlide+xml"/>
  <Override PartName="/ppt/media/image129.jpg" ContentType="image/jpg"/>
  <Override PartName="/ppt/media/image131.jpg" ContentType="image/jpg"/>
  <Override PartName="/ppt/media/image132.jpg" ContentType="image/jpg"/>
  <Override PartName="/ppt/media/image133.jpg" ContentType="image/jpg"/>
  <Override PartName="/ppt/media/image134.jpg" ContentType="image/jpg"/>
  <Override PartName="/ppt/media/image135.jpg" ContentType="image/jpg"/>
  <Override PartName="/ppt/notesSlides/notesSlide12.xml" ContentType="application/vnd.openxmlformats-officedocument.presentationml.notesSlide+xml"/>
  <Override PartName="/ppt/media/image138.jpg" ContentType="image/jpg"/>
  <Override PartName="/ppt/media/image139.jpg" ContentType="image/jpg"/>
  <Override PartName="/ppt/media/image140.jpg" ContentType="image/jpg"/>
  <Override PartName="/ppt/media/image141.jpg" ContentType="image/jpg"/>
  <Override PartName="/ppt/media/image142.jpg" ContentType="image/jpg"/>
  <Override PartName="/ppt/media/image144.jpg" ContentType="image/jpg"/>
  <Override PartName="/ppt/media/image145.jpg" ContentType="image/jpg"/>
  <Override PartName="/ppt/media/image146.jpg" ContentType="image/jpg"/>
  <Override PartName="/ppt/media/image147.jpg" ContentType="image/jpg"/>
  <Override PartName="/ppt/media/image14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81"/>
  </p:notesMasterIdLst>
  <p:sldIdLst>
    <p:sldId id="259" r:id="rId3"/>
    <p:sldId id="441" r:id="rId4"/>
    <p:sldId id="442" r:id="rId5"/>
    <p:sldId id="479" r:id="rId6"/>
    <p:sldId id="457" r:id="rId7"/>
    <p:sldId id="458" r:id="rId8"/>
    <p:sldId id="459" r:id="rId9"/>
    <p:sldId id="460" r:id="rId10"/>
    <p:sldId id="461" r:id="rId11"/>
    <p:sldId id="443" r:id="rId12"/>
    <p:sldId id="436" r:id="rId13"/>
    <p:sldId id="437" r:id="rId14"/>
    <p:sldId id="438" r:id="rId15"/>
    <p:sldId id="439" r:id="rId16"/>
    <p:sldId id="480" r:id="rId17"/>
    <p:sldId id="444" r:id="rId18"/>
    <p:sldId id="445" r:id="rId19"/>
    <p:sldId id="446" r:id="rId20"/>
    <p:sldId id="455" r:id="rId21"/>
    <p:sldId id="276" r:id="rId22"/>
    <p:sldId id="488" r:id="rId23"/>
    <p:sldId id="277" r:id="rId24"/>
    <p:sldId id="273" r:id="rId25"/>
    <p:sldId id="278" r:id="rId26"/>
    <p:sldId id="274" r:id="rId27"/>
    <p:sldId id="485" r:id="rId28"/>
    <p:sldId id="297" r:id="rId29"/>
    <p:sldId id="486" r:id="rId30"/>
    <p:sldId id="487" r:id="rId31"/>
    <p:sldId id="279" r:id="rId32"/>
    <p:sldId id="456" r:id="rId33"/>
    <p:sldId id="462" r:id="rId34"/>
    <p:sldId id="463" r:id="rId35"/>
    <p:sldId id="464" r:id="rId36"/>
    <p:sldId id="465" r:id="rId37"/>
    <p:sldId id="466" r:id="rId38"/>
    <p:sldId id="467" r:id="rId39"/>
    <p:sldId id="468" r:id="rId40"/>
    <p:sldId id="469" r:id="rId41"/>
    <p:sldId id="470" r:id="rId42"/>
    <p:sldId id="471" r:id="rId43"/>
    <p:sldId id="472" r:id="rId44"/>
    <p:sldId id="473" r:id="rId45"/>
    <p:sldId id="474" r:id="rId46"/>
    <p:sldId id="475" r:id="rId47"/>
    <p:sldId id="476" r:id="rId48"/>
    <p:sldId id="477" r:id="rId49"/>
    <p:sldId id="478" r:id="rId50"/>
    <p:sldId id="481" r:id="rId51"/>
    <p:sldId id="489" r:id="rId52"/>
    <p:sldId id="484" r:id="rId53"/>
    <p:sldId id="447" r:id="rId54"/>
    <p:sldId id="448" r:id="rId55"/>
    <p:sldId id="449" r:id="rId56"/>
    <p:sldId id="450" r:id="rId57"/>
    <p:sldId id="451" r:id="rId58"/>
    <p:sldId id="452" r:id="rId59"/>
    <p:sldId id="453" r:id="rId60"/>
    <p:sldId id="454" r:id="rId61"/>
    <p:sldId id="482" r:id="rId62"/>
    <p:sldId id="292" r:id="rId63"/>
    <p:sldId id="293" r:id="rId64"/>
    <p:sldId id="294" r:id="rId65"/>
    <p:sldId id="295" r:id="rId66"/>
    <p:sldId id="296" r:id="rId67"/>
    <p:sldId id="301" r:id="rId68"/>
    <p:sldId id="302" r:id="rId69"/>
    <p:sldId id="303" r:id="rId70"/>
    <p:sldId id="304" r:id="rId71"/>
    <p:sldId id="305" r:id="rId72"/>
    <p:sldId id="306" r:id="rId73"/>
    <p:sldId id="307" r:id="rId74"/>
    <p:sldId id="309" r:id="rId75"/>
    <p:sldId id="310" r:id="rId76"/>
    <p:sldId id="311" r:id="rId77"/>
    <p:sldId id="312" r:id="rId78"/>
    <p:sldId id="483" r:id="rId79"/>
    <p:sldId id="433"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A75"/>
    <a:srgbClr val="D52B1E"/>
    <a:srgbClr val="323F4F"/>
    <a:srgbClr val="E8ECEF"/>
    <a:srgbClr val="B5121B"/>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1" autoAdjust="0"/>
    <p:restoredTop sz="84230" autoAdjust="0"/>
  </p:normalViewPr>
  <p:slideViewPr>
    <p:cSldViewPr>
      <p:cViewPr varScale="1">
        <p:scale>
          <a:sx n="73" d="100"/>
          <a:sy n="73" d="100"/>
        </p:scale>
        <p:origin x="1901" y="43"/>
      </p:cViewPr>
      <p:guideLst>
        <p:guide orient="horz" pos="2160"/>
        <p:guide pos="61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a:xfrm>
          <a:off x="5911" y="1799311"/>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a:xfrm>
          <a:off x="1749076"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知道</a:t>
          </a:r>
          <a:endParaRPr lang="en-US" altLang="zh-CN" sz="2000" dirty="0">
            <a:solidFill>
              <a:sysClr val="window" lastClr="FFFFFF"/>
            </a:solidFill>
            <a:latin typeface="Helvetica"/>
            <a:ea typeface="华文楷体"/>
            <a:cs typeface="+mn-cs"/>
          </a:endParaRPr>
        </a:p>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怎么做</a:t>
          </a:r>
        </a:p>
      </dgm:t>
    </dgm:pt>
    <dgm:pt modelId="{B94A8C1F-8663-48DC-AFE0-ED9153CDDB04}" type="parTrans" cxnId="{EED8D562-C4D2-45BB-817E-227067307736}">
      <dgm:prSet custT="1"/>
      <dgm: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rgbClr val="1C314E">
              <a:shade val="6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a:xfrm>
          <a:off x="1749076" y="2873225"/>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不知道</a:t>
          </a:r>
          <a:endParaRPr lang="en-US" altLang="zh-CN" sz="2000" dirty="0">
            <a:solidFill>
              <a:sysClr val="window" lastClr="FFFFFF"/>
            </a:solidFill>
            <a:latin typeface="Helvetica"/>
            <a:ea typeface="华文楷体"/>
            <a:cs typeface="+mn-cs"/>
          </a:endParaRPr>
        </a:p>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怎么做</a:t>
          </a:r>
        </a:p>
      </dgm:t>
    </dgm:pt>
    <dgm:pt modelId="{9C6E211D-B358-45C5-95D3-C96B3D66FDB2}" type="parTrans" cxnId="{86FEB9FD-0E4A-4361-838D-55E96663BF06}">
      <dgm:prSet custT="1"/>
      <dgm: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rgbClr val="1C314E">
              <a:shade val="6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a:xfrm>
          <a:off x="3492241"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专家系统</a:t>
          </a:r>
        </a:p>
      </dgm:t>
    </dgm:pt>
    <dgm:pt modelId="{777E2D03-330E-43C8-A439-09671C3F191F}" type="parTrans" cxnId="{ECF7D460-D68D-4656-BD12-BCC421A71B10}">
      <dgm:prSet custT="1"/>
      <dgm:spPr>
        <a:xfrm>
          <a:off x="2994194" y="1025328"/>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xfrm>
          <a:off x="5235405" y="2157283"/>
          <a:ext cx="1245117" cy="622558"/>
        </a:xfrm>
        <a:prstGeom prst="roundRect">
          <a:avLst>
            <a:gd name="adj" fmla="val 10000"/>
          </a:avLst>
        </a:prstGeom>
        <a:solidFill>
          <a:srgbClr val="FF0000"/>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机器学习</a:t>
          </a:r>
        </a:p>
      </dgm:t>
    </dgm:pt>
    <dgm:pt modelId="{D66DAC0E-D6F2-470E-A02F-6C7E94390031}" type="parTrans" cxnId="{BBE05118-6A51-4EE2-ADC1-45AABD8CC483}">
      <dgm:prSet custT="1"/>
      <dgm:spPr>
        <a:xfrm>
          <a:off x="4737358" y="2457213"/>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a:xfrm>
          <a:off x="5235405"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en-US" altLang="zh-CN" sz="2000" dirty="0">
              <a:solidFill>
                <a:sysClr val="window" lastClr="FFFFFF"/>
              </a:solidFill>
              <a:latin typeface="Helvetica"/>
              <a:ea typeface="华文楷体"/>
              <a:cs typeface="+mn-cs"/>
            </a:rPr>
            <a:t>…</a:t>
          </a:r>
          <a:endParaRPr lang="zh-CN" altLang="en-US" sz="2000" dirty="0">
            <a:solidFill>
              <a:sysClr val="window" lastClr="FFFFFF"/>
            </a:solidFill>
            <a:latin typeface="Helvetica"/>
            <a:ea typeface="华文楷体"/>
            <a:cs typeface="+mn-cs"/>
          </a:endParaRPr>
        </a:p>
      </dgm:t>
    </dgm:pt>
    <dgm:pt modelId="{FF3DB6AF-A4DE-4E13-AE14-D96D5C0A1A8B}" type="parTrans" cxnId="{76E6D0E2-CAA0-47F4-8F29-FEC4AD627595}">
      <dgm:prSet custT="1"/>
      <dgm:spPr>
        <a:xfrm>
          <a:off x="4737358" y="1025328"/>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a:xfrm>
          <a:off x="6978570" y="1441340"/>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图像识别</a:t>
          </a:r>
        </a:p>
      </dgm:t>
    </dgm:pt>
    <dgm:pt modelId="{0A9FB55B-D1A7-4307-8A08-CC8062B73331}" type="parTrans" cxnId="{3DD80F62-62FF-4793-8A1C-C01B9DBCAAD9}">
      <dgm:prSet custT="1"/>
      <dgm: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a:xfrm>
          <a:off x="6978570" y="2157283"/>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自然语言处理</a:t>
          </a:r>
        </a:p>
      </dgm:t>
    </dgm:pt>
    <dgm:pt modelId="{7E301767-8ADB-4167-BA15-EC4ED536CDF3}" type="parTrans" cxnId="{92A0EDDC-2ADD-4592-9705-18201C0D7A77}">
      <dgm:prSet custT="1"/>
      <dgm:spPr>
        <a:xfrm>
          <a:off x="6480523" y="2457213"/>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a:xfrm>
          <a:off x="6978570" y="2873225"/>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语音识别</a:t>
          </a:r>
        </a:p>
      </dgm:t>
    </dgm:pt>
    <dgm:pt modelId="{151543BC-AEBE-4068-BE93-39163CC15B0C}" type="parTrans" cxnId="{C0C9B3D1-A740-4616-A98F-5A4A0EC01948}">
      <dgm:prSet custT="1"/>
      <dgm: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a:xfrm>
          <a:off x="3492241"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不容易做</a:t>
          </a:r>
        </a:p>
      </dgm:t>
    </dgm:pt>
    <dgm:pt modelId="{11F84FE5-D2A8-4928-A291-B5915D3D9955}" type="parTrans" cxnId="{89C2492B-4899-4876-8F13-F2FD8936FB46}">
      <dgm:prSet custT="1"/>
      <dgm: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xfrm>
          <a:off x="3492241" y="2157283"/>
          <a:ext cx="1245117" cy="622558"/>
        </a:xfrm>
        <a:prstGeom prst="roundRect">
          <a:avLst>
            <a:gd name="adj" fmla="val 10000"/>
          </a:avLst>
        </a:prstGeom>
        <a:solidFill>
          <a:srgbClr val="1C314E"/>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容易做</a:t>
          </a:r>
        </a:p>
      </dgm:t>
    </dgm:pt>
    <dgm:pt modelId="{7AA7E7C8-28F5-4795-AD69-71F96663B848}" type="parTrans" cxnId="{798E3BF1-89A4-4EAC-BF19-C5E5A968BEE3}">
      <dgm:prSet custT="1"/>
      <dgm: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a:xfrm>
          <a:off x="5235405"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强化学习</a:t>
          </a:r>
        </a:p>
      </dgm:t>
    </dgm:pt>
    <dgm:pt modelId="{36061C26-038C-48A2-8176-FC82F637E77E}" type="parTrans" cxnId="{C0486979-4AA4-4DD0-BE83-89FBB6E59BAD}">
      <dgm:prSet custT="1"/>
      <dgm:spPr>
        <a:xfrm>
          <a:off x="4737358" y="3889099"/>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a:xfrm>
          <a:off x="6978570"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pPr rtl="0">
            <a:lnSpc>
              <a:spcPct val="100000"/>
            </a:lnSpc>
            <a:spcBef>
              <a:spcPts val="0"/>
            </a:spcBef>
            <a:spcAft>
              <a:spcPts val="0"/>
            </a:spcAft>
            <a:buNone/>
          </a:pPr>
          <a:r>
            <a:rPr lang="zh-CN" altLang="en-US" sz="2000" dirty="0">
              <a:solidFill>
                <a:sysClr val="window" lastClr="FFFFFF"/>
              </a:solidFill>
              <a:latin typeface="Helvetica"/>
              <a:ea typeface="华文楷体"/>
              <a:cs typeface="+mn-cs"/>
            </a:rPr>
            <a:t>围棋</a:t>
          </a:r>
        </a:p>
      </dgm:t>
    </dgm:pt>
    <dgm:pt modelId="{06E1B8E6-917A-4BFE-B4CD-67A90C88741F}" type="parTrans" cxnId="{E76AA94C-DDC6-46E9-9B32-37C5F5299BC9}">
      <dgm:prSet custT="1"/>
      <dgm:spPr>
        <a:xfrm>
          <a:off x="6480523" y="3889099"/>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gm:spPr>
      <dgm:t>
        <a:bodyPr/>
        <a:lstStyle/>
        <a:p>
          <a:pPr>
            <a:lnSpc>
              <a:spcPct val="100000"/>
            </a:lnSpc>
            <a:spcBef>
              <a:spcPts val="0"/>
            </a:spcBef>
            <a:spcAft>
              <a:spcPts val="0"/>
            </a:spcAft>
            <a:buNone/>
          </a:pPr>
          <a:endParaRPr lang="zh-CN" altLang="en-US" sz="800">
            <a:solidFill>
              <a:srgbClr val="2A4A75">
                <a:hueOff val="0"/>
                <a:satOff val="0"/>
                <a:lumOff val="0"/>
                <a:alphaOff val="0"/>
              </a:srgbClr>
            </a:solidFill>
            <a:latin typeface="Helvetica"/>
            <a:ea typeface="华文楷体"/>
            <a:cs typeface="+mn-cs"/>
          </a:endParaRPr>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rgbClr val="1C314E">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1460754" y="1588030"/>
        <a:ext cx="0" cy="0"/>
      </dsp:txXfrm>
    </dsp:sp>
    <dsp:sp modelId="{037CC688-649A-434F-9080-67500DD1A79D}">
      <dsp:nvSpPr>
        <dsp:cNvPr id="0" name=""/>
        <dsp:cNvSpPr/>
      </dsp:nvSpPr>
      <dsp:spPr>
        <a:xfrm>
          <a:off x="1749076"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知道</a:t>
          </a:r>
          <a:endParaRPr lang="en-US" altLang="zh-CN" sz="2000" kern="1200" dirty="0">
            <a:solidFill>
              <a:sysClr val="window" lastClr="FFFFFF"/>
            </a:solidFill>
            <a:latin typeface="Helvetica"/>
            <a:ea typeface="华文楷体"/>
            <a:cs typeface="+mn-cs"/>
          </a:endParaRPr>
        </a:p>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怎么做</a:t>
          </a:r>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3230766" y="1024226"/>
        <a:ext cx="0" cy="0"/>
      </dsp:txXfrm>
    </dsp:sp>
    <dsp:sp modelId="{66091779-FD2E-4FDC-86F2-2AC227D5816C}">
      <dsp:nvSpPr>
        <dsp:cNvPr id="0" name=""/>
        <dsp:cNvSpPr/>
      </dsp:nvSpPr>
      <dsp:spPr>
        <a:xfrm>
          <a:off x="3492241"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4973931" y="1024226"/>
        <a:ext cx="0" cy="0"/>
      </dsp:txXfrm>
    </dsp:sp>
    <dsp:sp modelId="{5B8380FE-0DCB-4F6C-B2BC-0BBB10FD4D3D}">
      <dsp:nvSpPr>
        <dsp:cNvPr id="0" name=""/>
        <dsp:cNvSpPr/>
      </dsp:nvSpPr>
      <dsp:spPr>
        <a:xfrm>
          <a:off x="5235405" y="725397"/>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solidFill>
                <a:sysClr val="window" lastClr="FFFFFF"/>
              </a:solidFill>
              <a:latin typeface="Helvetica"/>
              <a:ea typeface="华文楷体"/>
              <a:cs typeface="+mn-cs"/>
            </a:rPr>
            <a:t>…</a:t>
          </a:r>
          <a:endParaRPr lang="zh-CN" altLang="en-US" sz="2000" kern="1200" dirty="0">
            <a:solidFill>
              <a:sysClr val="window" lastClr="FFFFFF"/>
            </a:solidFill>
            <a:latin typeface="Helvetica"/>
            <a:ea typeface="华文楷体"/>
            <a:cs typeface="+mn-cs"/>
          </a:endParaRPr>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rgbClr val="1C314E">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1514449" y="2608249"/>
        <a:ext cx="0" cy="0"/>
      </dsp:txXfrm>
    </dsp:sp>
    <dsp:sp modelId="{78FFD0A5-EFF7-4D75-9190-24A2A39A0A14}">
      <dsp:nvSpPr>
        <dsp:cNvPr id="0" name=""/>
        <dsp:cNvSpPr/>
      </dsp:nvSpPr>
      <dsp:spPr>
        <a:xfrm>
          <a:off x="1749076" y="2873225"/>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不知道</a:t>
          </a:r>
          <a:endParaRPr lang="en-US" altLang="zh-CN" sz="2000" kern="1200" dirty="0">
            <a:solidFill>
              <a:sysClr val="window" lastClr="FFFFFF"/>
            </a:solidFill>
            <a:latin typeface="Helvetica"/>
            <a:ea typeface="华文楷体"/>
            <a:cs typeface="+mn-cs"/>
          </a:endParaRPr>
        </a:p>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怎么做</a:t>
          </a:r>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3212868" y="2831980"/>
        <a:ext cx="0" cy="0"/>
      </dsp:txXfrm>
    </dsp:sp>
    <dsp:sp modelId="{B8B76B01-ABE5-4B2A-967E-5B81E7EB1BEB}">
      <dsp:nvSpPr>
        <dsp:cNvPr id="0" name=""/>
        <dsp:cNvSpPr/>
      </dsp:nvSpPr>
      <dsp:spPr>
        <a:xfrm>
          <a:off x="3492241" y="2157283"/>
          <a:ext cx="1245117" cy="622558"/>
        </a:xfrm>
        <a:prstGeom prst="roundRect">
          <a:avLst>
            <a:gd name="adj" fmla="val 10000"/>
          </a:avLst>
        </a:prstGeom>
        <a:solidFill>
          <a:srgbClr val="1C314E"/>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4973931" y="2456111"/>
        <a:ext cx="0" cy="0"/>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6699197" y="2116037"/>
        <a:ext cx="0" cy="0"/>
      </dsp:txXfrm>
    </dsp:sp>
    <dsp:sp modelId="{2456E607-9E9A-461B-9DA8-D9F7AFDF1055}">
      <dsp:nvSpPr>
        <dsp:cNvPr id="0" name=""/>
        <dsp:cNvSpPr/>
      </dsp:nvSpPr>
      <dsp:spPr>
        <a:xfrm>
          <a:off x="6978570" y="1441340"/>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6717095" y="2456111"/>
        <a:ext cx="0" cy="0"/>
      </dsp:txXfrm>
    </dsp:sp>
    <dsp:sp modelId="{FE57452C-E001-4B6F-B3D9-B5C2BCE6A1ED}">
      <dsp:nvSpPr>
        <dsp:cNvPr id="0" name=""/>
        <dsp:cNvSpPr/>
      </dsp:nvSpPr>
      <dsp:spPr>
        <a:xfrm>
          <a:off x="6978570" y="2157283"/>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6734993" y="2796184"/>
        <a:ext cx="0" cy="0"/>
      </dsp:txXfrm>
    </dsp:sp>
    <dsp:sp modelId="{E5B3CEF5-212B-4333-BDA5-5231AF422114}">
      <dsp:nvSpPr>
        <dsp:cNvPr id="0" name=""/>
        <dsp:cNvSpPr/>
      </dsp:nvSpPr>
      <dsp:spPr>
        <a:xfrm>
          <a:off x="6978570" y="2873225"/>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3248664" y="3512127"/>
        <a:ext cx="0" cy="0"/>
      </dsp:txXfrm>
    </dsp:sp>
    <dsp:sp modelId="{3D4DFC46-14FD-44CF-889B-312D881097D2}">
      <dsp:nvSpPr>
        <dsp:cNvPr id="0" name=""/>
        <dsp:cNvSpPr/>
      </dsp:nvSpPr>
      <dsp:spPr>
        <a:xfrm>
          <a:off x="3492241"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4973931" y="3887996"/>
        <a:ext cx="0" cy="0"/>
      </dsp:txXfrm>
    </dsp:sp>
    <dsp:sp modelId="{7CFDB172-E668-43FE-B146-64584C675B7A}">
      <dsp:nvSpPr>
        <dsp:cNvPr id="0" name=""/>
        <dsp:cNvSpPr/>
      </dsp:nvSpPr>
      <dsp:spPr>
        <a:xfrm>
          <a:off x="5235405"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rgbClr val="1C314E">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solidFill>
              <a:srgbClr val="2A4A75">
                <a:hueOff val="0"/>
                <a:satOff val="0"/>
                <a:lumOff val="0"/>
                <a:alphaOff val="0"/>
              </a:srgbClr>
            </a:solidFill>
            <a:latin typeface="Helvetica"/>
            <a:ea typeface="华文楷体"/>
            <a:cs typeface="+mn-cs"/>
          </a:endParaRPr>
        </a:p>
      </dsp:txBody>
      <dsp:txXfrm>
        <a:off x="6717095" y="3887996"/>
        <a:ext cx="0" cy="0"/>
      </dsp:txXfrm>
    </dsp:sp>
    <dsp:sp modelId="{EAD3BB15-FD98-48A1-AE91-B49E6520FB73}">
      <dsp:nvSpPr>
        <dsp:cNvPr id="0" name=""/>
        <dsp:cNvSpPr/>
      </dsp:nvSpPr>
      <dsp:spPr>
        <a:xfrm>
          <a:off x="6978570" y="3589168"/>
          <a:ext cx="1245117" cy="622558"/>
        </a:xfrm>
        <a:prstGeom prst="roundRect">
          <a:avLst>
            <a:gd name="adj" fmla="val 10000"/>
          </a:avLst>
        </a:prstGeom>
        <a:solidFill>
          <a:srgbClr val="1C314E">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solidFill>
                <a:sysClr val="window" lastClr="FFFFFF"/>
              </a:solidFill>
              <a:latin typeface="Helvetica"/>
              <a:ea typeface="华文楷体"/>
              <a:cs typeface="+mn-cs"/>
            </a:rPr>
            <a:t>围棋</a:t>
          </a:r>
        </a:p>
      </dsp:txBody>
      <dsp:txXfrm>
        <a:off x="6996804" y="3607402"/>
        <a:ext cx="1208649" cy="5860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2CDB6F-9360-4AC5-A1A4-B746F8B27D7E}" type="datetimeFigureOut">
              <a:rPr lang="en-GB" smtClean="0"/>
              <a:pPr/>
              <a:t>23/09/2020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uninusa.net/forum-38-1.html"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www.funinusa.net/portal.php?mod=list&amp;catid=8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endParaRPr lang="en-US" sz="1200" kern="1200" dirty="0">
              <a:solidFill>
                <a:srgbClr val="731F43"/>
              </a:solidFill>
              <a:latin typeface="Lucida Grande" pitchFamily="80" charset="0"/>
              <a:ea typeface="ＭＳ Ｐゴシック" charset="-128"/>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1602214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59</a:t>
            </a:fld>
            <a:endParaRPr lang="en-GB"/>
          </a:p>
        </p:txBody>
      </p:sp>
    </p:spTree>
    <p:extLst>
      <p:ext uri="{BB962C8B-B14F-4D97-AF65-F5344CB8AC3E}">
        <p14:creationId xmlns:p14="http://schemas.microsoft.com/office/powerpoint/2010/main" val="353116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美国</a:t>
            </a:r>
            <a:r>
              <a:rPr lang="zh-CN" altLang="en-US" sz="1200" b="1" i="0" u="none" strike="noStrike" kern="1200" dirty="0">
                <a:solidFill>
                  <a:schemeClr val="tx1"/>
                </a:solidFill>
                <a:effectLst/>
                <a:latin typeface="+mn-lt"/>
                <a:ea typeface="+mn-ea"/>
                <a:cs typeface="+mn-cs"/>
                <a:hlinkClick r:id="rId3"/>
              </a:rPr>
              <a:t>计算机</a:t>
            </a:r>
            <a:r>
              <a:rPr lang="zh-CN" altLang="en-US" sz="1200" b="1" i="0" u="none" strike="noStrike" kern="1200" dirty="0">
                <a:solidFill>
                  <a:schemeClr val="tx1"/>
                </a:solidFill>
                <a:effectLst/>
                <a:latin typeface="+mn-lt"/>
                <a:ea typeface="+mn-ea"/>
                <a:cs typeface="+mn-cs"/>
              </a:rPr>
              <a:t>协会</a:t>
            </a:r>
            <a:r>
              <a:rPr lang="en-US" altLang="zh-CN" sz="1200" b="1" i="0" u="none" strike="noStrike" kern="1200" dirty="0">
                <a:solidFill>
                  <a:schemeClr val="tx1"/>
                </a:solidFill>
                <a:effectLst/>
                <a:latin typeface="+mn-lt"/>
                <a:ea typeface="+mn-ea"/>
                <a:cs typeface="+mn-cs"/>
              </a:rPr>
              <a:t>(ACM)</a:t>
            </a:r>
            <a:r>
              <a:rPr lang="zh-CN" altLang="en-US" sz="1200" b="1" i="0" u="none" strike="noStrike" kern="1200" dirty="0">
                <a:solidFill>
                  <a:schemeClr val="tx1"/>
                </a:solidFill>
                <a:effectLst/>
                <a:latin typeface="+mn-lt"/>
                <a:ea typeface="+mn-ea"/>
                <a:cs typeface="+mn-cs"/>
              </a:rPr>
              <a:t>宣布把</a:t>
            </a:r>
            <a:r>
              <a:rPr lang="en-US" altLang="zh-CN" sz="1200" b="1" i="0" u="none" strike="noStrike" kern="1200" dirty="0">
                <a:solidFill>
                  <a:schemeClr val="tx1"/>
                </a:solidFill>
                <a:effectLst/>
                <a:latin typeface="+mn-lt"/>
                <a:ea typeface="+mn-ea"/>
                <a:cs typeface="+mn-cs"/>
              </a:rPr>
              <a:t>2018</a:t>
            </a:r>
            <a:r>
              <a:rPr lang="zh-CN" altLang="en-US" sz="1200" b="1" i="0" u="none" strike="noStrike" kern="1200" dirty="0">
                <a:solidFill>
                  <a:schemeClr val="tx1"/>
                </a:solidFill>
                <a:effectLst/>
                <a:latin typeface="+mn-lt"/>
                <a:ea typeface="+mn-ea"/>
                <a:cs typeface="+mn-cs"/>
              </a:rPr>
              <a:t>年的图灵奖</a:t>
            </a:r>
            <a:r>
              <a:rPr lang="en-US" altLang="zh-CN" sz="1200" b="1" i="0" u="none" strike="noStrike" kern="1200" dirty="0">
                <a:solidFill>
                  <a:schemeClr val="tx1"/>
                </a:solidFill>
                <a:effectLst/>
                <a:latin typeface="+mn-lt"/>
                <a:ea typeface="+mn-ea"/>
                <a:cs typeface="+mn-cs"/>
              </a:rPr>
              <a:t>(A.M Turing Award)</a:t>
            </a:r>
            <a:r>
              <a:rPr lang="zh-CN" altLang="en-US" sz="1200" b="1" i="0" u="none" strike="noStrike" kern="1200" dirty="0">
                <a:solidFill>
                  <a:schemeClr val="tx1"/>
                </a:solidFill>
                <a:effectLst/>
                <a:latin typeface="+mn-lt"/>
                <a:ea typeface="+mn-ea"/>
                <a:cs typeface="+mn-cs"/>
              </a:rPr>
              <a:t>颁给多伦多大学名誉教授兼谷歌大脑</a:t>
            </a:r>
            <a:r>
              <a:rPr lang="zh-CN" altLang="en-US" sz="1200" b="1" i="0" u="none" strike="noStrike" kern="1200" dirty="0">
                <a:solidFill>
                  <a:schemeClr val="tx1"/>
                </a:solidFill>
                <a:effectLst/>
                <a:latin typeface="+mn-lt"/>
                <a:ea typeface="+mn-ea"/>
                <a:cs typeface="+mn-cs"/>
                <a:hlinkClick r:id="rId4"/>
              </a:rPr>
              <a:t>人工智能</a:t>
            </a:r>
            <a:r>
              <a:rPr lang="zh-CN" altLang="en-US" sz="1200" b="1" i="0" u="none" strike="noStrike" kern="1200" dirty="0">
                <a:solidFill>
                  <a:schemeClr val="tx1"/>
                </a:solidFill>
                <a:effectLst/>
                <a:latin typeface="+mn-lt"/>
                <a:ea typeface="+mn-ea"/>
                <a:cs typeface="+mn-cs"/>
              </a:rPr>
              <a:t>团队的高级研究员</a:t>
            </a:r>
            <a:r>
              <a:rPr lang="en-US" altLang="zh-CN" sz="1200" b="1" i="0" u="none" strike="noStrike" kern="1200" dirty="0">
                <a:solidFill>
                  <a:schemeClr val="tx1"/>
                </a:solidFill>
                <a:effectLst/>
                <a:latin typeface="+mn-lt"/>
                <a:ea typeface="+mn-ea"/>
                <a:cs typeface="+mn-cs"/>
              </a:rPr>
              <a:t>Geoffrey Hinton</a:t>
            </a:r>
            <a:r>
              <a:rPr lang="zh-CN" altLang="en-US" sz="1200" b="1" i="0" u="none" strike="noStrike" kern="1200" dirty="0">
                <a:solidFill>
                  <a:schemeClr val="tx1"/>
                </a:solidFill>
                <a:effectLst/>
                <a:latin typeface="+mn-lt"/>
                <a:ea typeface="+mn-ea"/>
                <a:cs typeface="+mn-cs"/>
              </a:rPr>
              <a:t>（杰弗里</a:t>
            </a:r>
            <a:r>
              <a:rPr lang="en-US" altLang="zh-CN" sz="1200" b="1"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辛顿）、纽约大学教授兼</a:t>
            </a:r>
            <a:r>
              <a:rPr lang="en-US" altLang="zh-CN" sz="1200" b="1" i="0" u="none" strike="noStrike" kern="1200" dirty="0">
                <a:solidFill>
                  <a:schemeClr val="tx1"/>
                </a:solidFill>
                <a:effectLst/>
                <a:latin typeface="+mn-lt"/>
                <a:ea typeface="+mn-ea"/>
                <a:cs typeface="+mn-cs"/>
              </a:rPr>
              <a:t>Facebook</a:t>
            </a:r>
            <a:r>
              <a:rPr lang="zh-CN" altLang="en-US" sz="1200" b="1" i="0" u="none" strike="noStrike" kern="1200" dirty="0">
                <a:solidFill>
                  <a:schemeClr val="tx1"/>
                </a:solidFill>
                <a:effectLst/>
                <a:latin typeface="+mn-lt"/>
                <a:ea typeface="+mn-ea"/>
                <a:cs typeface="+mn-cs"/>
              </a:rPr>
              <a:t>首席人工智能科学家</a:t>
            </a:r>
            <a:r>
              <a:rPr lang="en-US" altLang="zh-CN" sz="1200" b="1" i="0" u="none" strike="noStrike" kern="1200" dirty="0">
                <a:solidFill>
                  <a:schemeClr val="tx1"/>
                </a:solidFill>
                <a:effectLst/>
                <a:latin typeface="+mn-lt"/>
                <a:ea typeface="+mn-ea"/>
                <a:cs typeface="+mn-cs"/>
              </a:rPr>
              <a:t>Yann </a:t>
            </a:r>
            <a:r>
              <a:rPr lang="en-US" altLang="zh-CN" sz="1200" b="1" i="0" u="none" strike="noStrike" kern="1200" dirty="0" err="1">
                <a:solidFill>
                  <a:schemeClr val="tx1"/>
                </a:solidFill>
                <a:effectLst/>
                <a:latin typeface="+mn-lt"/>
                <a:ea typeface="+mn-ea"/>
                <a:cs typeface="+mn-cs"/>
              </a:rPr>
              <a:t>LeCun</a:t>
            </a:r>
            <a:r>
              <a:rPr lang="zh-CN" altLang="en-US" sz="1200" b="1" i="0" u="none" strike="noStrike" kern="1200" dirty="0">
                <a:solidFill>
                  <a:schemeClr val="tx1"/>
                </a:solidFill>
                <a:effectLst/>
                <a:latin typeface="+mn-lt"/>
                <a:ea typeface="+mn-ea"/>
                <a:cs typeface="+mn-cs"/>
              </a:rPr>
              <a:t>（杨立昆）以及蒙特利尔大学教授兼人工智能公司</a:t>
            </a:r>
            <a:r>
              <a:rPr lang="en-US" altLang="zh-CN" sz="1200" b="1" i="0" u="none" strike="noStrike" kern="1200" dirty="0">
                <a:solidFill>
                  <a:schemeClr val="tx1"/>
                </a:solidFill>
                <a:effectLst/>
                <a:latin typeface="+mn-lt"/>
                <a:ea typeface="+mn-ea"/>
                <a:cs typeface="+mn-cs"/>
              </a:rPr>
              <a:t>Element AI</a:t>
            </a:r>
            <a:r>
              <a:rPr lang="zh-CN" altLang="en-US" sz="1200" b="1" i="0" u="none" strike="noStrike" kern="1200" dirty="0">
                <a:solidFill>
                  <a:schemeClr val="tx1"/>
                </a:solidFill>
                <a:effectLst/>
                <a:latin typeface="+mn-lt"/>
                <a:ea typeface="+mn-ea"/>
                <a:cs typeface="+mn-cs"/>
              </a:rPr>
              <a:t>的联合创始人</a:t>
            </a:r>
            <a:r>
              <a:rPr lang="en-US" altLang="zh-CN" sz="1200" b="1" i="0" u="none" strike="noStrike" kern="1200" dirty="0" err="1">
                <a:solidFill>
                  <a:schemeClr val="tx1"/>
                </a:solidFill>
                <a:effectLst/>
                <a:latin typeface="+mn-lt"/>
                <a:ea typeface="+mn-ea"/>
                <a:cs typeface="+mn-cs"/>
              </a:rPr>
              <a:t>Yoshua</a:t>
            </a:r>
            <a:r>
              <a:rPr lang="en-US" altLang="zh-CN" sz="1200" b="1" i="0" u="none" strike="noStrike" kern="1200" dirty="0">
                <a:solidFill>
                  <a:schemeClr val="tx1"/>
                </a:solidFill>
                <a:effectLst/>
                <a:latin typeface="+mn-lt"/>
                <a:ea typeface="+mn-ea"/>
                <a:cs typeface="+mn-cs"/>
              </a:rPr>
              <a:t> </a:t>
            </a:r>
            <a:r>
              <a:rPr lang="en-US" altLang="zh-CN" sz="1200" b="1" i="0" u="none" strike="noStrike" kern="1200" dirty="0" err="1">
                <a:solidFill>
                  <a:schemeClr val="tx1"/>
                </a:solidFill>
                <a:effectLst/>
                <a:latin typeface="+mn-lt"/>
                <a:ea typeface="+mn-ea"/>
                <a:cs typeface="+mn-cs"/>
              </a:rPr>
              <a:t>Bengio</a:t>
            </a:r>
            <a:r>
              <a:rPr lang="zh-CN" altLang="en-US" sz="1200" b="1" i="0" u="none" strike="noStrike" kern="1200" dirty="0">
                <a:solidFill>
                  <a:schemeClr val="tx1"/>
                </a:solidFill>
                <a:effectLst/>
                <a:latin typeface="+mn-lt"/>
                <a:ea typeface="+mn-ea"/>
                <a:cs typeface="+mn-cs"/>
              </a:rPr>
              <a:t>（约书亚</a:t>
            </a:r>
            <a:r>
              <a:rPr lang="en-US" altLang="zh-CN" sz="1200" b="1" i="0" u="none" strike="noStrike" kern="1200" dirty="0">
                <a:solidFill>
                  <a:schemeClr val="tx1"/>
                </a:solidFill>
                <a:effectLst/>
                <a:latin typeface="+mn-lt"/>
                <a:ea typeface="+mn-ea"/>
                <a:cs typeface="+mn-cs"/>
              </a:rPr>
              <a:t>·</a:t>
            </a:r>
            <a:r>
              <a:rPr lang="zh-CN" altLang="en-US" sz="1200" b="1" i="0" u="none" strike="noStrike" kern="1200" dirty="0">
                <a:solidFill>
                  <a:schemeClr val="tx1"/>
                </a:solidFill>
                <a:effectLst/>
                <a:latin typeface="+mn-lt"/>
                <a:ea typeface="+mn-ea"/>
                <a:cs typeface="+mn-cs"/>
              </a:rPr>
              <a:t>本吉奥）</a:t>
            </a:r>
            <a:r>
              <a:rPr lang="zh-CN" altLang="en-US" sz="1200" b="0" i="0" u="none" strike="noStrike" kern="1200" dirty="0">
                <a:solidFill>
                  <a:schemeClr val="tx1"/>
                </a:solidFill>
                <a:effectLst/>
                <a:latin typeface="+mn-lt"/>
                <a:ea typeface="+mn-ea"/>
                <a:cs typeface="+mn-cs"/>
              </a:rPr>
              <a:t>。</a:t>
            </a:r>
            <a:endParaRPr lang="en-US" altLang="zh-CN" sz="1200" b="1" i="0" u="none" strike="noStrike" kern="1200" dirty="0">
              <a:solidFill>
                <a:schemeClr val="tx1"/>
              </a:solidFill>
              <a:effectLst/>
              <a:latin typeface="+mn-lt"/>
              <a:ea typeface="+mn-ea"/>
              <a:cs typeface="+mn-cs"/>
            </a:endParaRPr>
          </a:p>
          <a:p>
            <a:r>
              <a:rPr lang="zh-CN" altLang="en-US" sz="1200" b="1" i="0" u="none" strike="noStrike" kern="1200" dirty="0">
                <a:solidFill>
                  <a:schemeClr val="tx1"/>
                </a:solidFill>
                <a:effectLst/>
                <a:latin typeface="+mn-lt"/>
                <a:ea typeface="+mn-ea"/>
                <a:cs typeface="+mn-cs"/>
              </a:rPr>
              <a:t>三位获奖者常被称作是“深度学习教父”，他们在</a:t>
            </a:r>
            <a:r>
              <a:rPr lang="zh-CN" altLang="en-US" sz="1200" b="1" i="0" u="none" strike="noStrike" kern="1200" dirty="0">
                <a:solidFill>
                  <a:schemeClr val="tx1"/>
                </a:solidFill>
                <a:effectLst/>
                <a:latin typeface="+mn-lt"/>
                <a:ea typeface="+mn-ea"/>
                <a:cs typeface="+mn-cs"/>
                <a:hlinkClick r:id="rId4"/>
              </a:rPr>
              <a:t>神经网络</a:t>
            </a:r>
            <a:r>
              <a:rPr lang="zh-CN" altLang="en-US" sz="1200" b="1" i="0" u="none" strike="noStrike" kern="1200" dirty="0">
                <a:solidFill>
                  <a:schemeClr val="tx1"/>
                </a:solidFill>
                <a:effectLst/>
                <a:latin typeface="+mn-lt"/>
                <a:ea typeface="+mn-ea"/>
                <a:cs typeface="+mn-cs"/>
              </a:rPr>
              <a:t>方面的研究作出了重大贡献</a:t>
            </a:r>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67</a:t>
            </a:fld>
            <a:endParaRPr lang="en-GB"/>
          </a:p>
        </p:txBody>
      </p:sp>
    </p:spTree>
    <p:extLst>
      <p:ext uri="{BB962C8B-B14F-4D97-AF65-F5344CB8AC3E}">
        <p14:creationId xmlns:p14="http://schemas.microsoft.com/office/powerpoint/2010/main" val="13933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支撑女人不知疲倦地唯一因素就是脑中购物的热情，这种热情掺杂着兴奋、愉悦和一种占有欲。</a:t>
            </a:r>
          </a:p>
          <a:p>
            <a:r>
              <a:rPr lang="zh-CN" altLang="en-US" sz="1200" b="0" i="0" u="none" strike="noStrike" kern="1200" dirty="0">
                <a:solidFill>
                  <a:schemeClr val="tx1"/>
                </a:solidFill>
                <a:effectLst/>
                <a:latin typeface="+mn-lt"/>
                <a:ea typeface="+mn-ea"/>
                <a:cs typeface="+mn-cs"/>
              </a:rPr>
              <a:t>    当大脑完全被喜悦占据时，人的身体的疲倦感自然会被忽视掉。</a:t>
            </a:r>
          </a:p>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71</a:t>
            </a:fld>
            <a:endParaRPr lang="en-GB"/>
          </a:p>
        </p:txBody>
      </p:sp>
    </p:spTree>
    <p:extLst>
      <p:ext uri="{BB962C8B-B14F-4D97-AF65-F5344CB8AC3E}">
        <p14:creationId xmlns:p14="http://schemas.microsoft.com/office/powerpoint/2010/main" val="255405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17</a:t>
            </a:fld>
            <a:endParaRPr lang="en-GB"/>
          </a:p>
        </p:txBody>
      </p:sp>
    </p:spTree>
    <p:extLst>
      <p:ext uri="{BB962C8B-B14F-4D97-AF65-F5344CB8AC3E}">
        <p14:creationId xmlns:p14="http://schemas.microsoft.com/office/powerpoint/2010/main" val="105984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说人话：</a:t>
            </a:r>
            <a:r>
              <a:rPr lang="zh-CN" altLang="en-US" dirty="0">
                <a:latin typeface="黑体"/>
                <a:cs typeface="黑体"/>
              </a:rPr>
              <a:t>让机器变得像人那样聪明</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18</a:t>
            </a:fld>
            <a:endParaRPr lang="en-GB"/>
          </a:p>
        </p:txBody>
      </p:sp>
    </p:spTree>
    <p:extLst>
      <p:ext uri="{BB962C8B-B14F-4D97-AF65-F5344CB8AC3E}">
        <p14:creationId xmlns:p14="http://schemas.microsoft.com/office/powerpoint/2010/main" val="1307439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40</a:t>
            </a:fld>
            <a:endParaRPr lang="en-GB"/>
          </a:p>
        </p:txBody>
      </p:sp>
    </p:spTree>
    <p:extLst>
      <p:ext uri="{BB962C8B-B14F-4D97-AF65-F5344CB8AC3E}">
        <p14:creationId xmlns:p14="http://schemas.microsoft.com/office/powerpoint/2010/main" val="251073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我来教教各位女童鞋怎么选男生。</a:t>
            </a:r>
          </a:p>
        </p:txBody>
      </p:sp>
      <p:sp>
        <p:nvSpPr>
          <p:cNvPr id="4" name="灯片编号占位符 3"/>
          <p:cNvSpPr>
            <a:spLocks noGrp="1"/>
          </p:cNvSpPr>
          <p:nvPr>
            <p:ph type="sldNum" sz="quarter" idx="5"/>
          </p:nvPr>
        </p:nvSpPr>
        <p:spPr/>
        <p:txBody>
          <a:bodyPr/>
          <a:lstStyle/>
          <a:p>
            <a:fld id="{0EC8AF62-0413-459D-A055-9BD345497D1F}" type="slidenum">
              <a:rPr lang="en-GB" smtClean="0"/>
              <a:pPr/>
              <a:t>41</a:t>
            </a:fld>
            <a:endParaRPr lang="en-GB"/>
          </a:p>
        </p:txBody>
      </p:sp>
    </p:spTree>
    <p:extLst>
      <p:ext uri="{BB962C8B-B14F-4D97-AF65-F5344CB8AC3E}">
        <p14:creationId xmlns:p14="http://schemas.microsoft.com/office/powerpoint/2010/main" val="335518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46</a:t>
            </a:fld>
            <a:endParaRPr lang="en-GB"/>
          </a:p>
        </p:txBody>
      </p:sp>
    </p:spTree>
    <p:extLst>
      <p:ext uri="{BB962C8B-B14F-4D97-AF65-F5344CB8AC3E}">
        <p14:creationId xmlns:p14="http://schemas.microsoft.com/office/powerpoint/2010/main" val="158997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CMU </a:t>
            </a:r>
            <a:r>
              <a:rPr lang="zh-CN" altLang="en-US" sz="1200" b="0" i="0" kern="1200" dirty="0">
                <a:solidFill>
                  <a:schemeClr val="tx1"/>
                </a:solidFill>
                <a:effectLst/>
                <a:latin typeface="+mn-lt"/>
                <a:ea typeface="+mn-ea"/>
                <a:cs typeface="+mn-cs"/>
              </a:rPr>
              <a:t>的研究人员发表了一篇介绍 </a:t>
            </a:r>
            <a:r>
              <a:rPr lang="en-US" altLang="zh-CN" sz="1200" b="0" i="0" kern="1200" dirty="0">
                <a:solidFill>
                  <a:schemeClr val="tx1"/>
                </a:solidFill>
                <a:effectLst/>
                <a:latin typeface="+mn-lt"/>
                <a:ea typeface="+mn-ea"/>
                <a:cs typeface="+mn-cs"/>
              </a:rPr>
              <a:t>Recycle-GAN </a:t>
            </a:r>
            <a:r>
              <a:rPr lang="zh-CN" altLang="en-US" sz="1200" b="0" i="0" kern="1200" dirty="0">
                <a:solidFill>
                  <a:schemeClr val="tx1"/>
                </a:solidFill>
                <a:effectLst/>
                <a:latin typeface="+mn-lt"/>
                <a:ea typeface="+mn-ea"/>
                <a:cs typeface="+mn-cs"/>
              </a:rPr>
              <a:t>的论文，他们介绍说这个研究是受到了 </a:t>
            </a:r>
            <a:r>
              <a:rPr lang="en-US" altLang="zh-CN" sz="1200" b="0" i="0" kern="1200" dirty="0">
                <a:solidFill>
                  <a:schemeClr val="tx1"/>
                </a:solidFill>
                <a:effectLst/>
                <a:latin typeface="+mn-lt"/>
                <a:ea typeface="+mn-ea"/>
                <a:cs typeface="+mn-cs"/>
              </a:rPr>
              <a:t>Cycle-GAN </a:t>
            </a:r>
            <a:r>
              <a:rPr lang="zh-CN" altLang="en-US" sz="1200" b="0" i="0" kern="1200" dirty="0">
                <a:solidFill>
                  <a:schemeClr val="tx1"/>
                </a:solidFill>
                <a:effectLst/>
                <a:latin typeface="+mn-lt"/>
                <a:ea typeface="+mn-ea"/>
                <a:cs typeface="+mn-cs"/>
              </a:rPr>
              <a:t>的启发。至于 </a:t>
            </a:r>
            <a:r>
              <a:rPr lang="en-US" altLang="zh-CN" sz="1200" b="0" i="0" kern="1200" dirty="0">
                <a:solidFill>
                  <a:schemeClr val="tx1"/>
                </a:solidFill>
                <a:effectLst/>
                <a:latin typeface="+mn-lt"/>
                <a:ea typeface="+mn-ea"/>
                <a:cs typeface="+mn-cs"/>
              </a:rPr>
              <a:t>Recycle-GAN </a:t>
            </a:r>
            <a:r>
              <a:rPr lang="zh-CN" altLang="en-US" sz="1200" b="0" i="0" kern="1200" dirty="0">
                <a:solidFill>
                  <a:schemeClr val="tx1"/>
                </a:solidFill>
                <a:effectLst/>
                <a:latin typeface="+mn-lt"/>
                <a:ea typeface="+mn-ea"/>
                <a:cs typeface="+mn-cs"/>
              </a:rPr>
              <a:t>这项技术特点，他们将其描述为“无人监督，数据驱动”，它能将一个视频或者图片的内容转换到另一个视频或图片里。</a:t>
            </a:r>
            <a:endParaRPr lang="en-US" altLang="zh-CN" sz="1200" b="0" i="0"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学习骑车的过程和增强学习很类似</a:t>
            </a:r>
          </a:p>
          <a:p>
            <a:r>
              <a:rPr lang="zh-CN" altLang="en-US" sz="1200" b="0" i="0" u="none" strike="noStrike" kern="1200" dirty="0">
                <a:solidFill>
                  <a:schemeClr val="tx1"/>
                </a:solidFill>
                <a:effectLst/>
                <a:latin typeface="+mn-lt"/>
                <a:ea typeface="+mn-ea"/>
                <a:cs typeface="+mn-cs"/>
              </a:rPr>
              <a:t>在这个过程中，有一些反馈信号告诉我们做得怎么样，比如摔倒的疼痛会告诉我们下次别这么做了不然会很疼，骑上车时的爽快感告诉我们接着骑，不要停。</a:t>
            </a:r>
          </a:p>
          <a:p>
            <a:r>
              <a:rPr lang="zh-CN" altLang="en-US" sz="1200" b="0" i="0" u="none" strike="noStrike" kern="1200" dirty="0">
                <a:solidFill>
                  <a:schemeClr val="tx1"/>
                </a:solidFill>
                <a:effectLst/>
                <a:latin typeface="+mn-lt"/>
                <a:ea typeface="+mn-ea"/>
                <a:cs typeface="+mn-cs"/>
              </a:rPr>
              <a:t>如果把这件事看成一个增强学习问题，我们作为</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就是要最大化从决定中获得的奖励。因此如果一个</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获得了一个最大的奖励，就可以被认为在给定状态时执行了最好的行为。</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在这里的定义是一种抽象的实体并且可以完成一些动作，比如：无人车，机器人，人类，客服聊天机器人，围棋选手。</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的状态指的是在抽象的环境中的位置和状态。比如在一个虚拟的建筑中或者棋盘上的位置，或者是赛道上的位置和速度。</a:t>
            </a:r>
          </a:p>
          <a:p>
            <a:r>
              <a:rPr lang="zh-CN" altLang="en-US" sz="1200" b="0" i="0" u="none" strike="noStrike" kern="1200" dirty="0">
                <a:solidFill>
                  <a:schemeClr val="tx1"/>
                </a:solidFill>
                <a:effectLst/>
                <a:latin typeface="+mn-lt"/>
                <a:ea typeface="+mn-ea"/>
                <a:cs typeface="+mn-cs"/>
              </a:rPr>
              <a:t>为了简化问题和增强学习问题的解，环境通常被简化到</a:t>
            </a:r>
            <a:r>
              <a:rPr lang="en-US" altLang="zh-CN" sz="1200" b="0" i="0" u="none" strike="noStrike" kern="1200" dirty="0">
                <a:solidFill>
                  <a:schemeClr val="tx1"/>
                </a:solidFill>
                <a:effectLst/>
                <a:latin typeface="+mn-lt"/>
                <a:ea typeface="+mn-ea"/>
                <a:cs typeface="+mn-cs"/>
              </a:rPr>
              <a:t>agent</a:t>
            </a:r>
            <a:r>
              <a:rPr lang="zh-CN" altLang="en-US" sz="1200" b="0" i="0" u="none" strike="noStrike" kern="1200" dirty="0">
                <a:solidFill>
                  <a:schemeClr val="tx1"/>
                </a:solidFill>
                <a:effectLst/>
                <a:latin typeface="+mn-lt"/>
                <a:ea typeface="+mn-ea"/>
                <a:cs typeface="+mn-cs"/>
              </a:rPr>
              <a:t>只需要知道那些对于作决定重要的细节，其他的都可以被舍弃。比如骑自行车的例子里，增强学习算法只需要两个反馈：疼痛（摔倒了），爽快感（顺利地骑车）。如果我们把疼痛看成是负面信号，整个学习问题关心的就是探索这个环境同时在经历各种状态时最大化奖励直到到达一个好的状态（比如自动驾驶从</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到</a:t>
            </a:r>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，赢一场象棋比赛，解决一个客户的问题）。</a:t>
            </a:r>
          </a:p>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47</a:t>
            </a:fld>
            <a:endParaRPr lang="en-GB"/>
          </a:p>
        </p:txBody>
      </p:sp>
    </p:spTree>
    <p:extLst>
      <p:ext uri="{BB962C8B-B14F-4D97-AF65-F5344CB8AC3E}">
        <p14:creationId xmlns:p14="http://schemas.microsoft.com/office/powerpoint/2010/main" val="1055252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48</a:t>
            </a:fld>
            <a:endParaRPr lang="en-GB"/>
          </a:p>
        </p:txBody>
      </p:sp>
    </p:spTree>
    <p:extLst>
      <p:ext uri="{BB962C8B-B14F-4D97-AF65-F5344CB8AC3E}">
        <p14:creationId xmlns:p14="http://schemas.microsoft.com/office/powerpoint/2010/main" val="41814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C8AF62-0413-459D-A055-9BD345497D1F}" type="slidenum">
              <a:rPr lang="en-GB" smtClean="0"/>
              <a:pPr/>
              <a:t>53</a:t>
            </a:fld>
            <a:endParaRPr lang="en-GB"/>
          </a:p>
        </p:txBody>
      </p:sp>
    </p:spTree>
    <p:extLst>
      <p:ext uri="{BB962C8B-B14F-4D97-AF65-F5344CB8AC3E}">
        <p14:creationId xmlns:p14="http://schemas.microsoft.com/office/powerpoint/2010/main" val="4232935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latin typeface="微软雅黑" panose="020B0503020204020204" pitchFamily="34" charset="-122"/>
                <a:ea typeface="微软雅黑" panose="020B0503020204020204" pitchFamily="34" charset="-122"/>
              </a:defRPr>
            </a:lvl1pPr>
          </a:lstStyle>
          <a:p>
            <a:r>
              <a:rPr lang="en-US" dirty="0"/>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latin typeface="华文楷体" panose="02010600040101010101" pitchFamily="2" charset="-122"/>
                <a:ea typeface="华文楷体" panose="0201060004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7632848" cy="1152128"/>
          </a:xfrm>
          <a:prstGeom prst="rect">
            <a:avLst/>
          </a:prstGeom>
        </p:spPr>
        <p:txBody>
          <a:bodyPr/>
          <a:lstStyle>
            <a:lvl1pPr algn="l">
              <a:lnSpc>
                <a:spcPts val="3500"/>
              </a:lnSpc>
              <a:defRPr sz="3600">
                <a:solidFill>
                  <a:srgbClr val="B5121B"/>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defRPr>
            </a:lvl1pPr>
          </a:lstStyle>
          <a:p>
            <a:r>
              <a:rPr lang="en-US" dirty="0"/>
              <a:t>Click to edit Master title style</a:t>
            </a:r>
            <a:endParaRPr lang="en-GB" dirty="0"/>
          </a:p>
        </p:txBody>
      </p:sp>
      <p:sp>
        <p:nvSpPr>
          <p:cNvPr id="3" name="页脚占位符 2">
            <a:extLst>
              <a:ext uri="{FF2B5EF4-FFF2-40B4-BE49-F238E27FC236}">
                <a16:creationId xmlns:a16="http://schemas.microsoft.com/office/drawing/2014/main" id="{4D7037CF-992E-4B35-B191-0E74645FEE69}"/>
              </a:ext>
            </a:extLst>
          </p:cNvPr>
          <p:cNvSpPr>
            <a:spLocks noGrp="1"/>
          </p:cNvSpPr>
          <p:nvPr>
            <p:ph type="ftr" sz="quarter" idx="15"/>
          </p:nvPr>
        </p:nvSpPr>
        <p:spPr/>
        <p:txBody>
          <a:bodyPr/>
          <a:lstStyle/>
          <a:p>
            <a:r>
              <a:rPr lang="zh-CN" altLang="en-US"/>
              <a:t>人工智能之机器学习</a:t>
            </a:r>
            <a:endParaRPr lang="zh-CN" altLang="en-US" dirty="0"/>
          </a:p>
        </p:txBody>
      </p:sp>
      <p:sp>
        <p:nvSpPr>
          <p:cNvPr id="6" name="灯片编号占位符 5">
            <a:extLst>
              <a:ext uri="{FF2B5EF4-FFF2-40B4-BE49-F238E27FC236}">
                <a16:creationId xmlns:a16="http://schemas.microsoft.com/office/drawing/2014/main" id="{EF31DFA2-D7BE-48EE-BE43-467C679DF4CD}"/>
              </a:ext>
            </a:extLst>
          </p:cNvPr>
          <p:cNvSpPr>
            <a:spLocks noGrp="1"/>
          </p:cNvSpPr>
          <p:nvPr>
            <p:ph type="sldNum" sz="quarter" idx="16"/>
          </p:nvPr>
        </p:nvSpPr>
        <p:spPr/>
        <p:txBody>
          <a:bodyPr/>
          <a:lstStyle/>
          <a:p>
            <a:fld id="{6C276BF9-DA2C-4EDA-B310-41054C53A8AE}" type="slidenum">
              <a:rPr lang="zh-CN" altLang="en-US" smtClean="0"/>
              <a:pPr/>
              <a:t>‹#›</a:t>
            </a:fld>
            <a:endParaRPr lang="zh-CN" altLang="en-US"/>
          </a:p>
        </p:txBody>
      </p:sp>
      <p:sp>
        <p:nvSpPr>
          <p:cNvPr id="7" name="Text Placeholder 7">
            <a:extLst>
              <a:ext uri="{FF2B5EF4-FFF2-40B4-BE49-F238E27FC236}">
                <a16:creationId xmlns:a16="http://schemas.microsoft.com/office/drawing/2014/main" id="{FF981C71-FBFC-4AA4-BF7C-3CE541D8B94E}"/>
              </a:ext>
            </a:extLst>
          </p:cNvPr>
          <p:cNvSpPr>
            <a:spLocks noGrp="1"/>
          </p:cNvSpPr>
          <p:nvPr>
            <p:ph type="body" sz="quarter" idx="14" hasCustomPrompt="1"/>
          </p:nvPr>
        </p:nvSpPr>
        <p:spPr>
          <a:xfrm>
            <a:off x="395288" y="1844675"/>
            <a:ext cx="8425184" cy="4752975"/>
          </a:xfrm>
          <a:prstGeom prst="rect">
            <a:avLst/>
          </a:prstGeom>
        </p:spPr>
        <p:txBody>
          <a:bodyPr vert="horz"/>
          <a:lstStyle>
            <a:lvl1pPr marL="204788" marR="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sz="2800">
                <a:solidFill>
                  <a:srgbClr val="2A4A75"/>
                </a:solidFill>
                <a:latin typeface="华文楷体" panose="02010600040101010101" pitchFamily="2" charset="-122"/>
                <a:ea typeface="华文楷体" panose="02010600040101010101" pitchFamily="2" charset="-122"/>
              </a:defRPr>
            </a:lvl1pPr>
            <a:lvl2pPr marL="410766" marR="0" indent="-204788" algn="l" defTabSz="914400" rtl="0" eaLnBrk="0" fontAlgn="base" latinLnBrk="0" hangingPunct="0">
              <a:lnSpc>
                <a:spcPct val="100000"/>
              </a:lnSpc>
              <a:spcBef>
                <a:spcPts val="375"/>
              </a:spcBef>
              <a:spcAft>
                <a:spcPct val="0"/>
              </a:spcAft>
              <a:buClr>
                <a:srgbClr val="EB641B"/>
              </a:buClr>
              <a:buSzPct val="76000"/>
              <a:buFont typeface="Wingdings 3" panose="05040102010807070707" pitchFamily="18" charset="2"/>
              <a:buChar char=""/>
              <a:tabLst/>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ltLang="zh-CN"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7632848" cy="1152128"/>
          </a:xfrm>
          <a:prstGeom prst="rect">
            <a:avLst/>
          </a:prstGeom>
        </p:spPr>
        <p:txBody>
          <a:bodyPr/>
          <a:lstStyle>
            <a:lvl1pPr algn="l">
              <a:lnSpc>
                <a:spcPts val="3500"/>
              </a:lnSpc>
              <a:defRPr sz="3600">
                <a:solidFill>
                  <a:srgbClr val="B5121B"/>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defRPr>
            </a:lvl1pPr>
          </a:lstStyle>
          <a:p>
            <a:r>
              <a:rPr lang="en-US" dirty="0"/>
              <a:t>Click to edit Master title style</a:t>
            </a:r>
            <a:endParaRPr lang="en-GB" dirty="0"/>
          </a:p>
        </p:txBody>
      </p:sp>
      <p:sp>
        <p:nvSpPr>
          <p:cNvPr id="3" name="页脚占位符 2">
            <a:extLst>
              <a:ext uri="{FF2B5EF4-FFF2-40B4-BE49-F238E27FC236}">
                <a16:creationId xmlns:a16="http://schemas.microsoft.com/office/drawing/2014/main" id="{7E1AC3CE-DD9A-424A-B460-B6E7DA652FFE}"/>
              </a:ext>
            </a:extLst>
          </p:cNvPr>
          <p:cNvSpPr>
            <a:spLocks noGrp="1"/>
          </p:cNvSpPr>
          <p:nvPr>
            <p:ph type="ftr" sz="quarter" idx="15"/>
          </p:nvPr>
        </p:nvSpPr>
        <p:spPr/>
        <p:txBody>
          <a:bodyPr/>
          <a:lstStyle/>
          <a:p>
            <a:r>
              <a:rPr lang="zh-CN" altLang="en-US"/>
              <a:t>人工智能之机器学习</a:t>
            </a:r>
            <a:endParaRPr lang="zh-CN" altLang="en-US" dirty="0"/>
          </a:p>
        </p:txBody>
      </p:sp>
      <p:sp>
        <p:nvSpPr>
          <p:cNvPr id="6" name="灯片编号占位符 5">
            <a:extLst>
              <a:ext uri="{FF2B5EF4-FFF2-40B4-BE49-F238E27FC236}">
                <a16:creationId xmlns:a16="http://schemas.microsoft.com/office/drawing/2014/main" id="{6DF744FB-F32A-4D86-BF46-E39455BD7C5E}"/>
              </a:ext>
            </a:extLst>
          </p:cNvPr>
          <p:cNvSpPr>
            <a:spLocks noGrp="1"/>
          </p:cNvSpPr>
          <p:nvPr>
            <p:ph type="sldNum" sz="quarter" idx="16"/>
          </p:nvPr>
        </p:nvSpPr>
        <p:spPr/>
        <p:txBody>
          <a:bodyPr/>
          <a:lstStyle/>
          <a:p>
            <a:fld id="{6C276BF9-DA2C-4EDA-B310-41054C53A8AE}" type="slidenum">
              <a:rPr lang="zh-CN" altLang="en-US" smtClean="0"/>
              <a:pPr/>
              <a:t>‹#›</a:t>
            </a:fld>
            <a:endParaRPr lang="zh-CN" altLang="en-US"/>
          </a:p>
        </p:txBody>
      </p:sp>
      <p:sp>
        <p:nvSpPr>
          <p:cNvPr id="7" name="Text Placeholder 7">
            <a:extLst>
              <a:ext uri="{FF2B5EF4-FFF2-40B4-BE49-F238E27FC236}">
                <a16:creationId xmlns:a16="http://schemas.microsoft.com/office/drawing/2014/main" id="{C6F654C2-52FD-408E-8728-0787055ACEE7}"/>
              </a:ext>
            </a:extLst>
          </p:cNvPr>
          <p:cNvSpPr>
            <a:spLocks noGrp="1"/>
          </p:cNvSpPr>
          <p:nvPr>
            <p:ph type="body" sz="quarter" idx="14" hasCustomPrompt="1"/>
          </p:nvPr>
        </p:nvSpPr>
        <p:spPr>
          <a:xfrm>
            <a:off x="395288" y="1844675"/>
            <a:ext cx="8425184" cy="4752975"/>
          </a:xfrm>
          <a:prstGeom prst="rect">
            <a:avLst/>
          </a:prstGeom>
        </p:spPr>
        <p:txBody>
          <a:bodyPr vert="horz"/>
          <a:lstStyle>
            <a:lvl1pPr marL="204788" marR="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lang="en-US" altLang="zh-CN" sz="2800" kern="1200" noProof="0" dirty="0" smtClean="0">
                <a:solidFill>
                  <a:srgbClr val="D52B1E"/>
                </a:solidFill>
                <a:latin typeface="华文楷体" panose="02010600040101010101" pitchFamily="2" charset="-122"/>
                <a:ea typeface="华文楷体" panose="02010600040101010101" pitchFamily="2" charset="-122"/>
                <a:cs typeface="Arial" panose="020B0604020202020204" pitchFamily="34" charset="0"/>
              </a:defRPr>
            </a:lvl1pPr>
            <a:lvl2pPr marL="410766" marR="0" indent="-204788" algn="l" defTabSz="914400" rtl="0" eaLnBrk="0" fontAlgn="base" latinLnBrk="0" hangingPunct="0">
              <a:lnSpc>
                <a:spcPct val="100000"/>
              </a:lnSpc>
              <a:spcBef>
                <a:spcPts val="375"/>
              </a:spcBef>
              <a:spcAft>
                <a:spcPct val="0"/>
              </a:spcAft>
              <a:buClr>
                <a:srgbClr val="EB641B"/>
              </a:buClr>
              <a:buSzPct val="76000"/>
              <a:buFont typeface="Wingdings 3" panose="05040102010807070707" pitchFamily="18"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2pPr>
            <a:lvl3pPr marL="616744" marR="0" indent="-171450" algn="l" defTabSz="914400" rtl="0" eaLnBrk="0" fontAlgn="base" latinLnBrk="0" hangingPunct="0">
              <a:lnSpc>
                <a:spcPct val="100000"/>
              </a:lnSpc>
              <a:spcBef>
                <a:spcPts val="375"/>
              </a:spcBef>
              <a:spcAft>
                <a:spcPct val="0"/>
              </a:spcAft>
              <a:buClr>
                <a:srgbClr val="BCBCBC"/>
              </a:buClr>
              <a:buSzPct val="76000"/>
              <a:buFont typeface="Wingdings 3" panose="05040102010807070707" pitchFamily="18"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3pPr>
            <a:lvl4pPr marL="822722" marR="0" indent="-171450" algn="l" defTabSz="914400" rtl="0" eaLnBrk="0" fontAlgn="base" latinLnBrk="0" hangingPunct="0">
              <a:lnSpc>
                <a:spcPct val="100000"/>
              </a:lnSpc>
              <a:spcBef>
                <a:spcPts val="300"/>
              </a:spcBef>
              <a:spcAft>
                <a:spcPct val="0"/>
              </a:spcAft>
              <a:buClr>
                <a:srgbClr val="CF5716"/>
              </a:buClr>
              <a:buSzPct val="70000"/>
              <a:buFont typeface="Wingdings" panose="05000000000000000000" pitchFamily="2"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4pPr>
            <a:lvl5pPr marL="1028700" marR="0" indent="-171450" algn="l" defTabSz="914400" rtl="0" eaLnBrk="0" fontAlgn="base" latinLnBrk="0" hangingPunct="0">
              <a:lnSpc>
                <a:spcPct val="100000"/>
              </a:lnSpc>
              <a:spcBef>
                <a:spcPts val="225"/>
              </a:spcBef>
              <a:spcAft>
                <a:spcPct val="0"/>
              </a:spcAft>
              <a:buClr>
                <a:srgbClr val="EB641B"/>
              </a:buClr>
              <a:buSzPct val="70000"/>
              <a:buFont typeface="Wingdings" panose="05000000000000000000" pitchFamily="2" charset="2"/>
              <a:buChar char=""/>
              <a:tabLst/>
              <a:defRPr lang="en-US" altLang="zh-CN" sz="2400" kern="1200" noProof="0" dirty="0">
                <a:solidFill>
                  <a:srgbClr val="2A4A75"/>
                </a:solidFill>
                <a:latin typeface="华文楷体" panose="02010600040101010101" pitchFamily="2" charset="-122"/>
                <a:ea typeface="华文楷体" panose="02010600040101010101" pitchFamily="2" charset="-122"/>
                <a:cs typeface="+mn-cs"/>
              </a:defRPr>
            </a:lvl5pPr>
          </a:lstStyle>
          <a:p>
            <a:pPr marL="204788" marR="0" lvl="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a:pPr>
            <a:r>
              <a:rPr kumimoji="0" lang="en-US" altLang="zh-CN" sz="2800" b="0" i="0" u="none" strike="noStrike" kern="1200" cap="none" spc="0" normalizeH="0" baseline="0" noProof="0" dirty="0">
                <a:ln>
                  <a:noFill/>
                </a:ln>
                <a:solidFill>
                  <a:srgbClr val="EB641B"/>
                </a:solidFill>
                <a:effectLst/>
                <a:uLnTx/>
                <a:uFillTx/>
                <a:latin typeface="华文楷体"/>
                <a:ea typeface="华文楷体"/>
                <a:cs typeface="Arial" panose="020B0604020202020204" pitchFamily="34" charset="0"/>
              </a:rPr>
              <a:t>Click to edit Master text styles</a:t>
            </a:r>
          </a:p>
          <a:p>
            <a:pPr marL="410766" marR="0" lvl="1" indent="-204788" algn="l" defTabSz="914400" rtl="0" eaLnBrk="0" fontAlgn="base" latinLnBrk="0" hangingPunct="0">
              <a:lnSpc>
                <a:spcPct val="100000"/>
              </a:lnSpc>
              <a:spcBef>
                <a:spcPts val="375"/>
              </a:spcBef>
              <a:spcAft>
                <a:spcPct val="0"/>
              </a:spcAft>
              <a:buClr>
                <a:srgbClr val="EB641B"/>
              </a:buClr>
              <a:buSzPct val="76000"/>
              <a:buFont typeface="Wingdings 3" panose="05040102010807070707" pitchFamily="18" charset="2"/>
              <a:buChar char=""/>
              <a:tabLst/>
              <a:defRPr/>
            </a:pPr>
            <a:r>
              <a:rPr kumimoji="0" lang="en-US" altLang="zh-CN" sz="24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mn-cs"/>
              </a:rPr>
              <a:t>Second level</a:t>
            </a:r>
          </a:p>
          <a:p>
            <a:pPr marL="616744" marR="0" lvl="2" indent="-171450" algn="l" defTabSz="914400" rtl="0" eaLnBrk="0" fontAlgn="base" latinLnBrk="0" hangingPunct="0">
              <a:lnSpc>
                <a:spcPct val="100000"/>
              </a:lnSpc>
              <a:spcBef>
                <a:spcPts val="375"/>
              </a:spcBef>
              <a:spcAft>
                <a:spcPct val="0"/>
              </a:spcAft>
              <a:buClr>
                <a:srgbClr val="BCBCBC"/>
              </a:buClr>
              <a:buSzPct val="76000"/>
              <a:buFont typeface="Wingdings 3" panose="05040102010807070707" pitchFamily="18" charset="2"/>
              <a:buChar char=""/>
              <a:tabLst/>
              <a:defRPr/>
            </a:pPr>
            <a:r>
              <a:rPr kumimoji="0" lang="en-US" altLang="zh-CN" sz="24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mn-cs"/>
              </a:rPr>
              <a:t>Third level</a:t>
            </a:r>
          </a:p>
          <a:p>
            <a:pPr marL="822722" marR="0" lvl="3" indent="-171450" algn="l" defTabSz="914400" rtl="0" eaLnBrk="0" fontAlgn="base" latinLnBrk="0" hangingPunct="0">
              <a:lnSpc>
                <a:spcPct val="100000"/>
              </a:lnSpc>
              <a:spcBef>
                <a:spcPts val="300"/>
              </a:spcBef>
              <a:spcAft>
                <a:spcPct val="0"/>
              </a:spcAft>
              <a:buClr>
                <a:srgbClr val="CF5716"/>
              </a:buClr>
              <a:buSzPct val="70000"/>
              <a:buFont typeface="Wingdings" panose="05000000000000000000" pitchFamily="2" charset="2"/>
              <a:buChar char=""/>
              <a:tabLst/>
              <a:defRPr/>
            </a:pPr>
            <a:r>
              <a:rPr kumimoji="0" lang="en-US" altLang="zh-CN" sz="18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mn-cs"/>
              </a:rPr>
              <a:t>Fourth level</a:t>
            </a:r>
          </a:p>
          <a:p>
            <a:pPr marL="1028700" marR="0" lvl="4" indent="-171450" algn="l" defTabSz="914400" rtl="0" eaLnBrk="0" fontAlgn="base" latinLnBrk="0" hangingPunct="0">
              <a:lnSpc>
                <a:spcPct val="100000"/>
              </a:lnSpc>
              <a:spcBef>
                <a:spcPts val="225"/>
              </a:spcBef>
              <a:spcAft>
                <a:spcPct val="0"/>
              </a:spcAft>
              <a:buClr>
                <a:srgbClr val="EB641B"/>
              </a:buClr>
              <a:buSzPct val="70000"/>
              <a:buFont typeface="Wingdings" panose="05000000000000000000" pitchFamily="2" charset="2"/>
              <a:buChar char=""/>
              <a:tabLst/>
              <a:defRPr/>
            </a:pPr>
            <a:r>
              <a:rPr kumimoji="0" lang="en-US" altLang="zh-CN" sz="16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mn-cs"/>
              </a:rPr>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4: text with bullet points &amp; 1 image">
    <p:spTree>
      <p:nvGrpSpPr>
        <p:cNvPr id="1" name=""/>
        <p:cNvGrpSpPr/>
        <p:nvPr/>
      </p:nvGrpSpPr>
      <p:grpSpPr>
        <a:xfrm>
          <a:off x="0" y="0"/>
          <a:ext cx="0" cy="0"/>
          <a:chOff x="0" y="0"/>
          <a:chExt cx="0" cy="0"/>
        </a:xfrm>
      </p:grpSpPr>
      <p:sp>
        <p:nvSpPr>
          <p:cNvPr id="2" name="TextBox 1"/>
          <p:cNvSpPr txBox="1"/>
          <p:nvPr userDrawn="1"/>
        </p:nvSpPr>
        <p:spPr>
          <a:xfrm>
            <a:off x="3234022" y="3660229"/>
            <a:ext cx="184666" cy="369332"/>
          </a:xfrm>
          <a:prstGeom prst="rect">
            <a:avLst/>
          </a:prstGeom>
          <a:noFill/>
        </p:spPr>
        <p:txBody>
          <a:bodyPr wrap="none" rtlCol="0">
            <a:spAutoFit/>
          </a:bodyPr>
          <a:lstStyle/>
          <a:p>
            <a:endParaRPr lang="en-US" dirty="0"/>
          </a:p>
        </p:txBody>
      </p:sp>
      <p:sp>
        <p:nvSpPr>
          <p:cNvPr id="6" name="Title 1">
            <a:extLst>
              <a:ext uri="{FF2B5EF4-FFF2-40B4-BE49-F238E27FC236}">
                <a16:creationId xmlns:a16="http://schemas.microsoft.com/office/drawing/2014/main" id="{39A776C8-C6C3-4648-B6E6-363A4165760F}"/>
              </a:ext>
            </a:extLst>
          </p:cNvPr>
          <p:cNvSpPr>
            <a:spLocks noGrp="1"/>
          </p:cNvSpPr>
          <p:nvPr>
            <p:ph type="ctrTitle"/>
          </p:nvPr>
        </p:nvSpPr>
        <p:spPr>
          <a:xfrm>
            <a:off x="395536" y="548680"/>
            <a:ext cx="7632848" cy="1152128"/>
          </a:xfrm>
          <a:prstGeom prst="rect">
            <a:avLst/>
          </a:prstGeom>
        </p:spPr>
        <p:txBody>
          <a:bodyPr/>
          <a:lstStyle>
            <a:lvl1pPr algn="l">
              <a:lnSpc>
                <a:spcPts val="3500"/>
              </a:lnSpc>
              <a:defRPr sz="3600">
                <a:solidFill>
                  <a:srgbClr val="B5121B"/>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defRPr>
            </a:lvl1pPr>
          </a:lstStyle>
          <a:p>
            <a:r>
              <a:rPr lang="en-US" dirty="0"/>
              <a:t>Click to edit Master title style</a:t>
            </a:r>
            <a:endParaRPr lang="en-GB" dirty="0"/>
          </a:p>
        </p:txBody>
      </p:sp>
      <p:sp>
        <p:nvSpPr>
          <p:cNvPr id="3" name="页脚占位符 2">
            <a:extLst>
              <a:ext uri="{FF2B5EF4-FFF2-40B4-BE49-F238E27FC236}">
                <a16:creationId xmlns:a16="http://schemas.microsoft.com/office/drawing/2014/main" id="{A3BACBA2-A5E6-4034-8041-47B41C0E9043}"/>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EF26D108-F8CE-449A-A2C7-6676C661BC69}"/>
              </a:ext>
            </a:extLst>
          </p:cNvPr>
          <p:cNvSpPr>
            <a:spLocks noGrp="1"/>
          </p:cNvSpPr>
          <p:nvPr>
            <p:ph type="sldNum" sz="quarter" idx="11"/>
          </p:nvPr>
        </p:nvSpPr>
        <p:spPr/>
        <p:txBody>
          <a:bodyPr/>
          <a:lstStyle/>
          <a:p>
            <a:fld id="{6C276BF9-DA2C-4EDA-B310-41054C53A8AE}" type="slidenum">
              <a:rPr lang="zh-CN" altLang="en-US" smtClean="0"/>
              <a:pPr/>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6F2F9F"/>
                </a:solidFill>
                <a:latin typeface="黑体"/>
                <a:cs typeface="黑体"/>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黑体"/>
                <a:cs typeface="黑体"/>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9663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961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433" y="243790"/>
            <a:ext cx="1542574" cy="461665"/>
          </a:xfrm>
          <a:prstGeom prst="rect">
            <a:avLst/>
          </a:prstGeom>
        </p:spPr>
        <p:txBody>
          <a:bodyPr wrap="square" lIns="0" tIns="0" rIns="0" bIns="0">
            <a:spAutoFit/>
          </a:bodyPr>
          <a:lstStyle>
            <a:lvl1pPr>
              <a:defRPr sz="3000" b="0" i="0">
                <a:solidFill>
                  <a:srgbClr val="6F2F9F"/>
                </a:solidFill>
                <a:latin typeface="黑体"/>
                <a:cs typeface="黑体"/>
              </a:defRPr>
            </a:lvl1pPr>
          </a:lstStyle>
          <a:p>
            <a:endParaRPr/>
          </a:p>
        </p:txBody>
      </p:sp>
      <p:sp>
        <p:nvSpPr>
          <p:cNvPr id="3" name="Holder 3"/>
          <p:cNvSpPr>
            <a:spLocks noGrp="1"/>
          </p:cNvSpPr>
          <p:nvPr>
            <p:ph type="subTitle" idx="4"/>
          </p:nvPr>
        </p:nvSpPr>
        <p:spPr>
          <a:xfrm>
            <a:off x="1234717" y="5043348"/>
            <a:ext cx="6674567" cy="492443"/>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0439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6F2F9F"/>
                </a:solidFill>
                <a:latin typeface="黑体"/>
                <a:cs typeface="黑体"/>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4649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6.png"/><Relationship Id="rId5" Type="http://schemas.openxmlformats.org/officeDocument/2006/relationships/slideLayout" Target="../slideLayouts/slideLayout6.xml"/><Relationship Id="rId10"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51BE1BD-DFA1-42D0-8FE9-EC77CDF492DE}"/>
              </a:ext>
            </a:extLst>
          </p:cNvPr>
          <p:cNvGrpSpPr/>
          <p:nvPr userDrawn="1"/>
        </p:nvGrpSpPr>
        <p:grpSpPr>
          <a:xfrm>
            <a:off x="6527713" y="116632"/>
            <a:ext cx="2508783" cy="576064"/>
            <a:chOff x="8185819" y="90570"/>
            <a:chExt cx="2711479" cy="640047"/>
          </a:xfrm>
        </p:grpSpPr>
        <p:pic>
          <p:nvPicPr>
            <p:cNvPr id="4" name="图片 6">
              <a:extLst>
                <a:ext uri="{FF2B5EF4-FFF2-40B4-BE49-F238E27FC236}">
                  <a16:creationId xmlns:a16="http://schemas.microsoft.com/office/drawing/2014/main" id="{55BF893F-585A-4C5D-9F9D-F573246593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5819" y="121394"/>
              <a:ext cx="609222" cy="60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3AB0EFE0-BDCC-4BA9-B53F-BD817BE80DC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7591" t="64297" r="9830" b="7486"/>
            <a:stretch>
              <a:fillRect/>
            </a:stretch>
          </p:blipFill>
          <p:spPr bwMode="auto">
            <a:xfrm>
              <a:off x="8845653" y="90570"/>
              <a:ext cx="2051645" cy="60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图片 14">
            <a:extLst>
              <a:ext uri="{FF2B5EF4-FFF2-40B4-BE49-F238E27FC236}">
                <a16:creationId xmlns:a16="http://schemas.microsoft.com/office/drawing/2014/main" id="{2A2EEB01-6495-45BE-B8A2-58500451C08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5536" y="3573016"/>
            <a:ext cx="8352928" cy="28746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5B39F5-0949-45E9-8FF0-2B98D213999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1706" y="0"/>
            <a:ext cx="9112294" cy="6858000"/>
          </a:xfrm>
          <a:prstGeom prst="rect">
            <a:avLst/>
          </a:prstGeom>
        </p:spPr>
      </p:pic>
      <p:pic>
        <p:nvPicPr>
          <p:cNvPr id="5" name="图片 4">
            <a:extLst>
              <a:ext uri="{FF2B5EF4-FFF2-40B4-BE49-F238E27FC236}">
                <a16:creationId xmlns:a16="http://schemas.microsoft.com/office/drawing/2014/main" id="{5A14C88A-3BA9-47C6-9EE8-6405E83BAE37}"/>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56376" y="44624"/>
            <a:ext cx="1254830" cy="1159527"/>
          </a:xfrm>
          <a:prstGeom prst="rect">
            <a:avLst/>
          </a:prstGeom>
        </p:spPr>
      </p:pic>
      <p:pic>
        <p:nvPicPr>
          <p:cNvPr id="6" name="Picture 2" descr="E:\矢量图素材\中国风\墨素材\955\ 4.jpg">
            <a:extLst>
              <a:ext uri="{FF2B5EF4-FFF2-40B4-BE49-F238E27FC236}">
                <a16:creationId xmlns:a16="http://schemas.microsoft.com/office/drawing/2014/main" id="{F316AC0C-3EFA-490E-B4EA-9ECC98DD6501}"/>
              </a:ext>
            </a:extLst>
          </p:cNvPr>
          <p:cNvPicPr>
            <a:picLocks noChangeAspect="1" noChangeArrowheads="1"/>
          </p:cNvPicPr>
          <p:nvPr userDrawn="1"/>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p:blipFill>
        <p:spPr bwMode="auto">
          <a:xfrm rot="10800000">
            <a:off x="0" y="5876784"/>
            <a:ext cx="1403648" cy="97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7A1ECD5-C650-4988-B4B7-0E5CC897DB6D}"/>
              </a:ext>
            </a:extLst>
          </p:cNvPr>
          <p:cNvPicPr>
            <a:picLocks noChangeAspect="1" noChangeArrowheads="1"/>
          </p:cNvPicPr>
          <p:nvPr userDrawn="1"/>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0" y="-1"/>
            <a:ext cx="978642" cy="278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424B2763-31C6-4A32-B230-75D6D536F486}"/>
              </a:ext>
            </a:extLst>
          </p:cNvPr>
          <p:cNvSpPr/>
          <p:nvPr userDrawn="1"/>
        </p:nvSpPr>
        <p:spPr>
          <a:xfrm flipV="1">
            <a:off x="467544" y="1275208"/>
            <a:ext cx="8352928" cy="21600"/>
          </a:xfrm>
          <a:prstGeom prst="rect">
            <a:avLst/>
          </a:prstGeom>
          <a:solidFill>
            <a:schemeClr val="bg1">
              <a:lumMod val="85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1" name="页脚占位符 10">
            <a:extLst>
              <a:ext uri="{FF2B5EF4-FFF2-40B4-BE49-F238E27FC236}">
                <a16:creationId xmlns:a16="http://schemas.microsoft.com/office/drawing/2014/main" id="{D1F1B02B-8175-483B-8A1C-EADEB142D14B}"/>
              </a:ext>
            </a:extLst>
          </p:cNvPr>
          <p:cNvSpPr>
            <a:spLocks noGrp="1"/>
          </p:cNvSpPr>
          <p:nvPr>
            <p:ph type="ftr" sz="quarter" idx="3"/>
          </p:nvPr>
        </p:nvSpPr>
        <p:spPr>
          <a:xfrm>
            <a:off x="3028950" y="648509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人工智能之机器学习</a:t>
            </a:r>
            <a:endParaRPr lang="zh-CN" altLang="en-US" dirty="0"/>
          </a:p>
        </p:txBody>
      </p:sp>
      <p:sp>
        <p:nvSpPr>
          <p:cNvPr id="12" name="灯片编号占位符 11">
            <a:extLst>
              <a:ext uri="{FF2B5EF4-FFF2-40B4-BE49-F238E27FC236}">
                <a16:creationId xmlns:a16="http://schemas.microsoft.com/office/drawing/2014/main" id="{EDC8466F-A23F-48E2-9377-40E7CCCA2213}"/>
              </a:ext>
            </a:extLst>
          </p:cNvPr>
          <p:cNvSpPr>
            <a:spLocks noGrp="1"/>
          </p:cNvSpPr>
          <p:nvPr>
            <p:ph type="sldNum" sz="quarter" idx="4"/>
          </p:nvPr>
        </p:nvSpPr>
        <p:spPr>
          <a:xfrm>
            <a:off x="31706" y="6485091"/>
            <a:ext cx="414958" cy="365125"/>
          </a:xfrm>
          <a:prstGeom prst="rect">
            <a:avLst/>
          </a:prstGeom>
        </p:spPr>
        <p:txBody>
          <a:bodyPr vert="horz" lIns="91440" tIns="45720" rIns="91440" bIns="45720" rtlCol="0" anchor="ctr"/>
          <a:lstStyle>
            <a:lvl1pPr algn="r">
              <a:defRPr sz="1600" b="1">
                <a:solidFill>
                  <a:schemeClr val="tx1"/>
                </a:solidFill>
              </a:defRPr>
            </a:lvl1pPr>
          </a:lstStyle>
          <a:p>
            <a:fld id="{6C276BF9-DA2C-4EDA-B310-41054C53A8AE}"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4" r:id="rId3"/>
    <p:sldLayoutId id="2147483665" r:id="rId4"/>
    <p:sldLayoutId id="2147483666" r:id="rId5"/>
    <p:sldLayoutId id="2147483667" r:id="rId6"/>
    <p:sldLayoutId id="2147483668" r:id="rId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nndl.github.io/" TargetMode="Externa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hyperlink" Target="http://speech.ee.ntu.edu.tw/~tlkagk/slide/Tutorial_HYLee_Deep.pptx" TargetMode="External"/><Relationship Id="rId2" Type="http://schemas.openxmlformats.org/officeDocument/2006/relationships/hyperlink" Target="https://www.csie.ntu.edu.tw/~htlin/mooc/"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emf"/><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4.xml"/><Relationship Id="rId5" Type="http://schemas.openxmlformats.org/officeDocument/2006/relationships/image" Target="../media/image96.jpg"/><Relationship Id="rId4" Type="http://schemas.openxmlformats.org/officeDocument/2006/relationships/image" Target="../media/image9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0.gif"/><Relationship Id="rId4" Type="http://schemas.openxmlformats.org/officeDocument/2006/relationships/image" Target="../media/image99.jpg"/></Relationships>
</file>

<file path=ppt/slides/_rels/slide4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8.jpeg"/></Relationships>
</file>

<file path=ppt/slides/_rels/slide54.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13.png"/><Relationship Id="rId5" Type="http://schemas.openxmlformats.org/officeDocument/2006/relationships/oleObject" Target="../embeddings/oleObject2.bin"/><Relationship Id="rId10" Type="http://schemas.openxmlformats.org/officeDocument/2006/relationships/image" Target="../media/image112.png"/><Relationship Id="rId4" Type="http://schemas.openxmlformats.org/officeDocument/2006/relationships/image" Target="../media/image109.wmf"/><Relationship Id="rId9" Type="http://schemas.openxmlformats.org/officeDocument/2006/relationships/image" Target="../media/image111.tmp"/></Relationships>
</file>

<file path=ppt/slides/_rels/slide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7.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4.xml"/><Relationship Id="rId4" Type="http://schemas.openxmlformats.org/officeDocument/2006/relationships/image" Target="../media/image122.jpg"/></Relationships>
</file>

<file path=ppt/slides/_rels/slide64.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33.jpg"/><Relationship Id="rId7" Type="http://schemas.openxmlformats.org/officeDocument/2006/relationships/hyperlink" Target="https://image.baidu.com/search/detail?ct=503316480&amp;z=&amp;tn=baiduimagedetail&amp;ipn=d&amp;word=IEEE&amp;step_word=&amp;ie=utf-8&amp;in=&amp;cl=2&amp;lm=-1&amp;st=-1&amp;hd=&amp;latest=&amp;copyright=&amp;cs=1521264509,2509640440&amp;os=1112791390,4143800299&amp;simid=3421206486,104648069&amp;pn=1&amp;rn=1&amp;di=86570&amp;ln=1217&amp;fr=&amp;fmq=1570586470519_R&amp;ic=&amp;s=undefined&amp;se=&amp;sme=&amp;tab=0&amp;width=&amp;height=&amp;face=undefined&amp;is=0,0&amp;istype=2&amp;ist=&amp;jit=&amp;bdtype=0&amp;spn=0&amp;pi=0&amp;gsm=0&amp;objurl=http%3A%2F%2Fd.ifengimg.com%2Fw600%2Fe0.ifengimg.com%2F08%2F2018%2F1208%2FF6B30121498D9DBEF55F4E2AB92D1D9121FD03CC_size13_w640_h275.jpeg&amp;rpstart=0&amp;rpnum=0&amp;adpicid=0&amp;force=undefined" TargetMode="External"/><Relationship Id="rId2" Type="http://schemas.openxmlformats.org/officeDocument/2006/relationships/image" Target="../media/image132.jpg"/><Relationship Id="rId1" Type="http://schemas.openxmlformats.org/officeDocument/2006/relationships/slideLayout" Target="../slideLayouts/slideLayout4.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g"/></Relationships>
</file>

<file path=ppt/slides/_rels/slide71.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jpg"/><Relationship Id="rId4" Type="http://schemas.openxmlformats.org/officeDocument/2006/relationships/image" Target="../media/image14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980728"/>
            <a:ext cx="8208912" cy="1368152"/>
          </a:xfrm>
        </p:spPr>
        <p:txBody>
          <a:bodyPr/>
          <a:lstStyle/>
          <a:p>
            <a:pPr algn="ctr">
              <a:lnSpc>
                <a:spcPct val="100000"/>
              </a:lnSpc>
            </a:pPr>
            <a:r>
              <a:rPr lang="zh-CN" altLang="en-US" dirty="0">
                <a:latin typeface="微软雅黑" panose="020B0503020204020204" pitchFamily="34" charset="-122"/>
                <a:ea typeface="微软雅黑" panose="020B0503020204020204" pitchFamily="34" charset="-122"/>
              </a:rPr>
              <a:t>人工智能之机器学习</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绪论</a:t>
            </a:r>
            <a:endParaRPr lang="en-GB" dirty="0">
              <a:latin typeface="微软雅黑" panose="020B0503020204020204" pitchFamily="34" charset="-122"/>
              <a:ea typeface="微软雅黑" panose="020B0503020204020204" pitchFamily="34" charset="-122"/>
            </a:endParaRPr>
          </a:p>
        </p:txBody>
      </p:sp>
      <p:sp>
        <p:nvSpPr>
          <p:cNvPr id="3" name="Subtitle 2"/>
          <p:cNvSpPr>
            <a:spLocks noGrp="1"/>
          </p:cNvSpPr>
          <p:nvPr>
            <p:ph type="subTitle" idx="1"/>
          </p:nvPr>
        </p:nvSpPr>
        <p:spPr>
          <a:xfrm>
            <a:off x="467544" y="3111350"/>
            <a:ext cx="8208912" cy="461666"/>
          </a:xfrm>
        </p:spPr>
        <p:txBody>
          <a:bodyPr/>
          <a:lstStyle/>
          <a:p>
            <a:pPr algn="ctr"/>
            <a:r>
              <a:rPr lang="zh-CN" altLang="en-US" sz="2000" b="1" dirty="0">
                <a:latin typeface="华文楷体" panose="02010600040101010101" pitchFamily="2" charset="-122"/>
                <a:ea typeface="华文楷体" panose="02010600040101010101" pitchFamily="2" charset="-122"/>
              </a:rPr>
              <a:t>计算机系 王洪涛</a:t>
            </a:r>
            <a:endParaRPr lang="en-GB" sz="2000" dirty="0">
              <a:latin typeface="华文楷体" panose="02010600040101010101" pitchFamily="2" charset="-122"/>
              <a:ea typeface="华文楷体" panose="02010600040101010101" pitchFamily="2" charset="-122"/>
            </a:endParaRPr>
          </a:p>
        </p:txBody>
      </p:sp>
      <p:pic>
        <p:nvPicPr>
          <p:cNvPr id="5" name="Picture 4"/>
          <p:cNvPicPr>
            <a:picLocks noChangeAspect="1"/>
          </p:cNvPicPr>
          <p:nvPr/>
        </p:nvPicPr>
        <p:blipFill>
          <a:blip r:embed="rId3"/>
          <a:stretch>
            <a:fillRect/>
          </a:stretch>
        </p:blipFill>
        <p:spPr>
          <a:xfrm>
            <a:off x="2803649" y="3669941"/>
            <a:ext cx="3536702" cy="1703275"/>
          </a:xfrm>
          <a:prstGeom prst="rect">
            <a:avLst/>
          </a:prstGeom>
        </p:spPr>
      </p:pic>
      <p:sp>
        <p:nvSpPr>
          <p:cNvPr id="6" name="TextBox 5"/>
          <p:cNvSpPr txBox="1"/>
          <p:nvPr/>
        </p:nvSpPr>
        <p:spPr>
          <a:xfrm>
            <a:off x="2086479" y="5733256"/>
            <a:ext cx="4971041" cy="461665"/>
          </a:xfrm>
          <a:prstGeom prst="rect">
            <a:avLst/>
          </a:prstGeom>
          <a:noFill/>
        </p:spPr>
        <p:txBody>
          <a:bodyPr wrap="none" rtlCol="0">
            <a:spAutoFit/>
          </a:bodyPr>
          <a:lstStyle/>
          <a:p>
            <a:pPr algn="ctr"/>
            <a:r>
              <a:rPr lang="en-US" sz="2400" b="1" dirty="0">
                <a:ln w="12700">
                  <a:solidFill>
                    <a:schemeClr val="accent5"/>
                  </a:solidFill>
                  <a:prstDash val="solid"/>
                </a:ln>
                <a:pattFill prst="ltDnDiag">
                  <a:fgClr>
                    <a:schemeClr val="accent5">
                      <a:lumMod val="60000"/>
                      <a:lumOff val="40000"/>
                    </a:schemeClr>
                  </a:fgClr>
                  <a:bgClr>
                    <a:schemeClr val="bg1"/>
                  </a:bgClr>
                </a:pattFill>
              </a:rPr>
              <a:t>North China Electric Power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87211-531A-458D-B0E9-309C23C1D0B0}"/>
              </a:ext>
            </a:extLst>
          </p:cNvPr>
          <p:cNvSpPr>
            <a:spLocks noGrp="1"/>
          </p:cNvSpPr>
          <p:nvPr>
            <p:ph type="ctrTitle"/>
          </p:nvPr>
        </p:nvSpPr>
        <p:spPr/>
        <p:txBody>
          <a:bodyPr/>
          <a:lstStyle/>
          <a:p>
            <a:r>
              <a:rPr lang="zh-CN" altLang="en-US" dirty="0"/>
              <a:t>学习基础</a:t>
            </a:r>
          </a:p>
        </p:txBody>
      </p:sp>
      <p:sp>
        <p:nvSpPr>
          <p:cNvPr id="3" name="页脚占位符 2">
            <a:extLst>
              <a:ext uri="{FF2B5EF4-FFF2-40B4-BE49-F238E27FC236}">
                <a16:creationId xmlns:a16="http://schemas.microsoft.com/office/drawing/2014/main" id="{4F869554-09A7-4A58-B272-CF4FCDD54777}"/>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6138798-3BAB-4C96-BD3D-053415F8D9C4}"/>
              </a:ext>
            </a:extLst>
          </p:cNvPr>
          <p:cNvSpPr>
            <a:spLocks noGrp="1"/>
          </p:cNvSpPr>
          <p:nvPr>
            <p:ph type="sldNum" sz="quarter" idx="16"/>
          </p:nvPr>
        </p:nvSpPr>
        <p:spPr/>
        <p:txBody>
          <a:bodyPr/>
          <a:lstStyle/>
          <a:p>
            <a:fld id="{6C276BF9-DA2C-4EDA-B310-41054C53A8AE}" type="slidenum">
              <a:rPr lang="zh-CN" altLang="en-US" smtClean="0"/>
              <a:pPr/>
              <a:t>10</a:t>
            </a:fld>
            <a:endParaRPr lang="zh-CN" altLang="en-US"/>
          </a:p>
        </p:txBody>
      </p:sp>
      <p:sp>
        <p:nvSpPr>
          <p:cNvPr id="5" name="文本占位符 4">
            <a:extLst>
              <a:ext uri="{FF2B5EF4-FFF2-40B4-BE49-F238E27FC236}">
                <a16:creationId xmlns:a16="http://schemas.microsoft.com/office/drawing/2014/main" id="{97EAB268-6B76-4C86-A37F-539E71A17EF2}"/>
              </a:ext>
            </a:extLst>
          </p:cNvPr>
          <p:cNvSpPr>
            <a:spLocks noGrp="1"/>
          </p:cNvSpPr>
          <p:nvPr>
            <p:ph type="body" sz="quarter" idx="14"/>
          </p:nvPr>
        </p:nvSpPr>
        <p:spPr/>
        <p:txBody>
          <a:bodyPr/>
          <a:lstStyle/>
          <a:p>
            <a:r>
              <a:rPr lang="zh-CN" altLang="en-US" dirty="0"/>
              <a:t>数学基础</a:t>
            </a:r>
            <a:endParaRPr lang="en-US" altLang="zh-CN" dirty="0"/>
          </a:p>
          <a:p>
            <a:pPr lvl="1"/>
            <a:r>
              <a:rPr lang="zh-CN" altLang="en-US" dirty="0"/>
              <a:t>线性代数</a:t>
            </a:r>
            <a:endParaRPr lang="en-US" altLang="zh-CN" dirty="0"/>
          </a:p>
          <a:p>
            <a:pPr lvl="1"/>
            <a:r>
              <a:rPr lang="zh-CN" altLang="en-US" dirty="0"/>
              <a:t>微积分</a:t>
            </a:r>
            <a:endParaRPr lang="en-US" altLang="zh-CN" dirty="0"/>
          </a:p>
          <a:p>
            <a:pPr lvl="1"/>
            <a:r>
              <a:rPr lang="zh-CN" altLang="en-US" dirty="0"/>
              <a:t>数学优化</a:t>
            </a:r>
            <a:endParaRPr lang="en-US" altLang="zh-CN" dirty="0"/>
          </a:p>
          <a:p>
            <a:pPr lvl="1"/>
            <a:r>
              <a:rPr lang="zh-CN" altLang="en-US" dirty="0"/>
              <a:t>概率论</a:t>
            </a:r>
            <a:endParaRPr lang="en-US" altLang="zh-CN" dirty="0"/>
          </a:p>
          <a:p>
            <a:pPr lvl="1"/>
            <a:r>
              <a:rPr lang="zh-CN" altLang="en-US" dirty="0"/>
              <a:t>信息论</a:t>
            </a:r>
            <a:endParaRPr lang="en-US" altLang="zh-CN" dirty="0"/>
          </a:p>
          <a:p>
            <a:r>
              <a:rPr lang="zh-CN" altLang="en-US" dirty="0"/>
              <a:t>编程基础</a:t>
            </a:r>
            <a:endParaRPr lang="en-US" altLang="zh-CN" dirty="0"/>
          </a:p>
          <a:p>
            <a:pPr lvl="1"/>
            <a:r>
              <a:rPr lang="en-US" altLang="zh-CN" dirty="0"/>
              <a:t>Python</a:t>
            </a:r>
            <a:endParaRPr lang="zh-CN" altLang="en-US" dirty="0"/>
          </a:p>
        </p:txBody>
      </p:sp>
      <p:sp>
        <p:nvSpPr>
          <p:cNvPr id="6" name="矩形 5">
            <a:extLst>
              <a:ext uri="{FF2B5EF4-FFF2-40B4-BE49-F238E27FC236}">
                <a16:creationId xmlns:a16="http://schemas.microsoft.com/office/drawing/2014/main" id="{DE52F7E2-2F6E-42EF-A020-07B2EB7F4DEF}"/>
              </a:ext>
            </a:extLst>
          </p:cNvPr>
          <p:cNvSpPr/>
          <p:nvPr/>
        </p:nvSpPr>
        <p:spPr>
          <a:xfrm>
            <a:off x="4244297" y="2924944"/>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87816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4C6D-EC40-42D5-AFBD-F3E814AD3301}"/>
              </a:ext>
            </a:extLst>
          </p:cNvPr>
          <p:cNvSpPr>
            <a:spLocks noGrp="1"/>
          </p:cNvSpPr>
          <p:nvPr>
            <p:ph type="ctrTitle"/>
          </p:nvPr>
        </p:nvSpPr>
        <p:spPr/>
        <p:txBody>
          <a:bodyPr/>
          <a:lstStyle/>
          <a:p>
            <a:r>
              <a:rPr lang="zh-CN" altLang="en-US" dirty="0"/>
              <a:t>课程大纲</a:t>
            </a:r>
          </a:p>
        </p:txBody>
      </p:sp>
      <p:sp>
        <p:nvSpPr>
          <p:cNvPr id="3" name="文本占位符 2">
            <a:extLst>
              <a:ext uri="{FF2B5EF4-FFF2-40B4-BE49-F238E27FC236}">
                <a16:creationId xmlns:a16="http://schemas.microsoft.com/office/drawing/2014/main" id="{60671BB2-2FEF-43CD-B0A7-F97141EBC3DA}"/>
              </a:ext>
            </a:extLst>
          </p:cNvPr>
          <p:cNvSpPr>
            <a:spLocks noGrp="1"/>
          </p:cNvSpPr>
          <p:nvPr>
            <p:ph type="body" sz="quarter" idx="4294967295"/>
          </p:nvPr>
        </p:nvSpPr>
        <p:spPr>
          <a:xfrm>
            <a:off x="395288" y="1844675"/>
            <a:ext cx="3744664" cy="4752975"/>
          </a:xfrm>
          <a:prstGeom prst="rect">
            <a:avLst/>
          </a:prstGeom>
        </p:spPr>
        <p:txBody>
          <a:bodyPr vert="horz"/>
          <a:lstStyle/>
          <a:p>
            <a:pPr marL="204788" indent="-204788" eaLnBrk="0" fontAlgn="base" hangingPunct="0">
              <a:spcBef>
                <a:spcPts val="450"/>
              </a:spcBef>
              <a:spcAft>
                <a:spcPct val="0"/>
              </a:spcAft>
              <a:buClr>
                <a:srgbClr val="1C314E"/>
              </a:buClr>
              <a:buSzPct val="76000"/>
              <a:buFont typeface="Wingdings 3" panose="05040102010807070707" pitchFamily="18" charset="2"/>
              <a:buChar char=""/>
            </a:pPr>
            <a:r>
              <a:rPr lang="zh-CN" altLang="en-US" sz="2800" dirty="0">
                <a:solidFill>
                  <a:srgbClr val="D52B1E"/>
                </a:solidFill>
                <a:latin typeface="华文楷体" panose="02010600040101010101" pitchFamily="2" charset="-122"/>
                <a:ea typeface="华文楷体" panose="02010600040101010101" pitchFamily="2" charset="-122"/>
                <a:cs typeface="Arial" panose="020B0604020202020204" pitchFamily="34" charset="0"/>
              </a:rPr>
              <a:t>概述</a:t>
            </a:r>
            <a:endParaRPr lang="en-US" altLang="zh-CN" sz="2800" dirty="0">
              <a:solidFill>
                <a:srgbClr val="D52B1E"/>
              </a:solidFill>
              <a:latin typeface="华文楷体" panose="02010600040101010101" pitchFamily="2" charset="-122"/>
              <a:ea typeface="华文楷体" panose="02010600040101010101" pitchFamily="2" charset="-122"/>
              <a:cs typeface="Arial" panose="020B0604020202020204" pitchFamily="34" charset="0"/>
            </a:endParaRP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en-US" sz="2400" dirty="0">
                <a:solidFill>
                  <a:srgbClr val="666666"/>
                </a:solidFill>
                <a:latin typeface="华文楷体" panose="02010600040101010101" pitchFamily="2" charset="-122"/>
                <a:ea typeface="华文楷体" panose="02010600040101010101" pitchFamily="2" charset="-122"/>
              </a:rPr>
              <a:t>机器学习概述</a:t>
            </a: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en-US" altLang="zh-CN" sz="2400" dirty="0">
                <a:solidFill>
                  <a:srgbClr val="666666"/>
                </a:solidFill>
                <a:latin typeface="华文楷体" panose="02010600040101010101" pitchFamily="2" charset="-122"/>
                <a:ea typeface="华文楷体" panose="02010600040101010101" pitchFamily="2" charset="-122"/>
              </a:rPr>
              <a:t>Python, </a:t>
            </a:r>
            <a:r>
              <a:rPr lang="en-US" altLang="zh-CN" sz="2400" dirty="0" err="1">
                <a:solidFill>
                  <a:srgbClr val="666666"/>
                </a:solidFill>
                <a:latin typeface="华文楷体" panose="02010600040101010101" pitchFamily="2" charset="-122"/>
                <a:ea typeface="华文楷体" panose="02010600040101010101" pitchFamily="2" charset="-122"/>
              </a:rPr>
              <a:t>Numpy</a:t>
            </a:r>
            <a:r>
              <a:rPr lang="zh-CN" altLang="zh-CN" sz="2400" dirty="0">
                <a:solidFill>
                  <a:srgbClr val="666666"/>
                </a:solidFill>
                <a:latin typeface="华文楷体" panose="02010600040101010101" pitchFamily="2" charset="-122"/>
                <a:ea typeface="华文楷体" panose="02010600040101010101" pitchFamily="2" charset="-122"/>
              </a:rPr>
              <a:t>和</a:t>
            </a:r>
            <a:r>
              <a:rPr lang="en-US" altLang="zh-CN" sz="2400" dirty="0">
                <a:solidFill>
                  <a:srgbClr val="666666"/>
                </a:solidFill>
                <a:latin typeface="华文楷体" panose="02010600040101010101" pitchFamily="2" charset="-122"/>
                <a:ea typeface="华文楷体" panose="02010600040101010101" pitchFamily="2" charset="-122"/>
              </a:rPr>
              <a:t>Pandas</a:t>
            </a: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zh-CN" sz="2400" dirty="0">
                <a:solidFill>
                  <a:srgbClr val="666666"/>
                </a:solidFill>
                <a:latin typeface="华文楷体" panose="02010600040101010101" pitchFamily="2" charset="-122"/>
                <a:ea typeface="华文楷体" panose="02010600040101010101" pitchFamily="2" charset="-122"/>
              </a:rPr>
              <a:t>数据探索</a:t>
            </a:r>
            <a:r>
              <a:rPr lang="zh-CN" altLang="en-US" sz="2400" dirty="0">
                <a:solidFill>
                  <a:srgbClr val="666666"/>
                </a:solidFill>
                <a:latin typeface="华文楷体" panose="02010600040101010101" pitchFamily="2" charset="-122"/>
                <a:ea typeface="华文楷体" panose="02010600040101010101" pitchFamily="2" charset="-122"/>
              </a:rPr>
              <a:t>与可视化</a:t>
            </a:r>
            <a:endParaRPr lang="en-US" altLang="zh-CN" sz="2400" dirty="0">
              <a:solidFill>
                <a:srgbClr val="666666"/>
              </a:solidFill>
              <a:latin typeface="华文楷体" panose="02010600040101010101" pitchFamily="2" charset="-122"/>
              <a:ea typeface="华文楷体" panose="02010600040101010101" pitchFamily="2" charset="-122"/>
            </a:endParaRP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zh-CN" sz="2400" dirty="0">
                <a:solidFill>
                  <a:srgbClr val="666666"/>
                </a:solidFill>
                <a:latin typeface="华文楷体" panose="02010600040101010101" pitchFamily="2" charset="-122"/>
                <a:ea typeface="华文楷体" panose="02010600040101010101" pitchFamily="2" charset="-122"/>
              </a:rPr>
              <a:t>数据预处理与特征工程</a:t>
            </a:r>
            <a:endParaRPr lang="zh-CN" altLang="en-US" sz="2400" dirty="0">
              <a:solidFill>
                <a:srgbClr val="666666"/>
              </a:solidFill>
              <a:latin typeface="华文楷体" panose="02010600040101010101" pitchFamily="2" charset="-122"/>
              <a:ea typeface="华文楷体" panose="02010600040101010101" pitchFamily="2" charset="-122"/>
            </a:endParaRPr>
          </a:p>
          <a:p>
            <a:pPr marL="204788" indent="-204788" eaLnBrk="0" fontAlgn="base" hangingPunct="0">
              <a:spcBef>
                <a:spcPts val="450"/>
              </a:spcBef>
              <a:spcAft>
                <a:spcPct val="0"/>
              </a:spcAft>
              <a:buClr>
                <a:srgbClr val="1C314E"/>
              </a:buClr>
              <a:buSzPct val="76000"/>
              <a:buFont typeface="Wingdings 3" panose="05040102010807070707" pitchFamily="18" charset="2"/>
              <a:buChar char=""/>
            </a:pPr>
            <a:r>
              <a:rPr lang="zh-CN" altLang="en-US" sz="2800" dirty="0">
                <a:solidFill>
                  <a:srgbClr val="D52B1E"/>
                </a:solidFill>
                <a:latin typeface="华文楷体" panose="02010600040101010101" pitchFamily="2" charset="-122"/>
                <a:ea typeface="华文楷体" panose="02010600040101010101" pitchFamily="2" charset="-122"/>
                <a:cs typeface="Arial" panose="020B0604020202020204" pitchFamily="34" charset="0"/>
              </a:rPr>
              <a:t>基础模型</a:t>
            </a:r>
            <a:endParaRPr lang="en-US" altLang="zh-CN" sz="2800" dirty="0">
              <a:solidFill>
                <a:srgbClr val="D52B1E"/>
              </a:solidFill>
              <a:latin typeface="华文楷体" panose="02010600040101010101" pitchFamily="2" charset="-122"/>
              <a:ea typeface="华文楷体" panose="02010600040101010101" pitchFamily="2" charset="-122"/>
              <a:cs typeface="Arial" panose="020B0604020202020204" pitchFamily="34" charset="0"/>
            </a:endParaRP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en-US" sz="2400" dirty="0">
                <a:solidFill>
                  <a:srgbClr val="666666"/>
                </a:solidFill>
                <a:latin typeface="华文楷体" panose="02010600040101010101" pitchFamily="2" charset="-122"/>
                <a:ea typeface="华文楷体" panose="02010600040101010101" pitchFamily="2" charset="-122"/>
              </a:rPr>
              <a:t>线性回归</a:t>
            </a: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en-US" sz="2400" dirty="0">
                <a:solidFill>
                  <a:srgbClr val="666666"/>
                </a:solidFill>
                <a:latin typeface="华文楷体" panose="02010600040101010101" pitchFamily="2" charset="-122"/>
                <a:ea typeface="华文楷体" panose="02010600040101010101" pitchFamily="2" charset="-122"/>
              </a:rPr>
              <a:t>感知机</a:t>
            </a:r>
            <a:endParaRPr lang="en-US" altLang="zh-CN" sz="2400" dirty="0">
              <a:solidFill>
                <a:srgbClr val="666666"/>
              </a:solidFill>
              <a:latin typeface="华文楷体" panose="02010600040101010101" pitchFamily="2" charset="-122"/>
              <a:ea typeface="华文楷体" panose="02010600040101010101" pitchFamily="2" charset="-122"/>
            </a:endParaRP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zh-CN" altLang="en-US" sz="2400" dirty="0">
                <a:solidFill>
                  <a:srgbClr val="666666"/>
                </a:solidFill>
                <a:latin typeface="华文楷体" panose="02010600040101010101" pitchFamily="2" charset="-122"/>
                <a:ea typeface="华文楷体" panose="02010600040101010101" pitchFamily="2" charset="-122"/>
              </a:rPr>
              <a:t>逻辑回归</a:t>
            </a: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r>
              <a:rPr lang="en-US" altLang="zh-CN" sz="2400" dirty="0">
                <a:solidFill>
                  <a:srgbClr val="666666"/>
                </a:solidFill>
                <a:latin typeface="华文楷体" panose="02010600040101010101" pitchFamily="2" charset="-122"/>
                <a:ea typeface="华文楷体" panose="02010600040101010101" pitchFamily="2" charset="-122"/>
              </a:rPr>
              <a:t>K</a:t>
            </a:r>
            <a:r>
              <a:rPr lang="zh-CN" altLang="en-US" sz="2400" dirty="0">
                <a:solidFill>
                  <a:srgbClr val="666666"/>
                </a:solidFill>
                <a:latin typeface="华文楷体" panose="02010600040101010101" pitchFamily="2" charset="-122"/>
                <a:ea typeface="华文楷体" panose="02010600040101010101" pitchFamily="2" charset="-122"/>
              </a:rPr>
              <a:t>紧邻与与朴素贝叶斯</a:t>
            </a:r>
          </a:p>
          <a:p>
            <a:pPr marL="410766" lvl="1" indent="-204788" eaLnBrk="0" fontAlgn="base" hangingPunct="0">
              <a:spcBef>
                <a:spcPts val="375"/>
              </a:spcBef>
              <a:spcAft>
                <a:spcPct val="0"/>
              </a:spcAft>
              <a:buClr>
                <a:srgbClr val="EB641B"/>
              </a:buClr>
              <a:buSzPct val="76000"/>
              <a:buFont typeface="Wingdings 3" panose="05040102010807070707" pitchFamily="18" charset="2"/>
              <a:buChar char=""/>
            </a:pPr>
            <a:endParaRPr lang="zh-CN" altLang="en-US" sz="2400" dirty="0">
              <a:solidFill>
                <a:srgbClr val="666666"/>
              </a:solidFill>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156A6083-43B0-4E7B-8A44-A1381EB4822B}"/>
              </a:ext>
            </a:extLst>
          </p:cNvPr>
          <p:cNvSpPr>
            <a:spLocks noGrp="1"/>
          </p:cNvSpPr>
          <p:nvPr>
            <p:ph type="sldNum" sz="quarter" idx="16"/>
          </p:nvPr>
        </p:nvSpPr>
        <p:spPr/>
        <p:txBody>
          <a:bodyPr/>
          <a:lstStyle/>
          <a:p>
            <a:fld id="{6C276BF9-DA2C-4EDA-B310-41054C53A8AE}" type="slidenum">
              <a:rPr lang="zh-CN" altLang="en-US" smtClean="0"/>
              <a:pPr/>
              <a:t>11</a:t>
            </a:fld>
            <a:endParaRPr lang="zh-CN" altLang="en-US"/>
          </a:p>
        </p:txBody>
      </p:sp>
      <p:sp>
        <p:nvSpPr>
          <p:cNvPr id="5" name="页脚占位符 4">
            <a:extLst>
              <a:ext uri="{FF2B5EF4-FFF2-40B4-BE49-F238E27FC236}">
                <a16:creationId xmlns:a16="http://schemas.microsoft.com/office/drawing/2014/main" id="{B428E7BE-C73F-49D4-A070-1CE76ABADFCA}"/>
              </a:ext>
            </a:extLst>
          </p:cNvPr>
          <p:cNvSpPr>
            <a:spLocks noGrp="1"/>
          </p:cNvSpPr>
          <p:nvPr>
            <p:ph type="ftr" sz="quarter" idx="15"/>
          </p:nvPr>
        </p:nvSpPr>
        <p:spPr/>
        <p:txBody>
          <a:bodyPr/>
          <a:lstStyle/>
          <a:p>
            <a:r>
              <a:rPr lang="zh-CN" altLang="en-US"/>
              <a:t>人工智能之机器学习</a:t>
            </a:r>
            <a:endParaRPr lang="zh-CN" altLang="en-US" dirty="0"/>
          </a:p>
        </p:txBody>
      </p:sp>
      <p:sp>
        <p:nvSpPr>
          <p:cNvPr id="6" name="文本占位符 2">
            <a:extLst>
              <a:ext uri="{FF2B5EF4-FFF2-40B4-BE49-F238E27FC236}">
                <a16:creationId xmlns:a16="http://schemas.microsoft.com/office/drawing/2014/main" id="{12B3465F-BC86-43A0-AECF-66942FC8BACC}"/>
              </a:ext>
            </a:extLst>
          </p:cNvPr>
          <p:cNvSpPr txBox="1">
            <a:spLocks/>
          </p:cNvSpPr>
          <p:nvPr/>
        </p:nvSpPr>
        <p:spPr>
          <a:xfrm>
            <a:off x="4644008" y="1864094"/>
            <a:ext cx="3744664" cy="4752975"/>
          </a:xfrm>
          <a:prstGeom prst="rect">
            <a:avLst/>
          </a:prstGeom>
        </p:spPr>
        <p:txBody>
          <a:bodyPr vert="horz"/>
          <a:lstStyle>
            <a:lvl1pPr marL="204788" marR="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lang="en-US" altLang="zh-CN" sz="2800" kern="1200" noProof="0" dirty="0" smtClean="0">
                <a:solidFill>
                  <a:srgbClr val="D52B1E"/>
                </a:solidFill>
                <a:latin typeface="华文楷体" panose="02010600040101010101" pitchFamily="2" charset="-122"/>
                <a:ea typeface="华文楷体" panose="02010600040101010101" pitchFamily="2" charset="-122"/>
                <a:cs typeface="Arial" panose="020B0604020202020204" pitchFamily="34" charset="0"/>
              </a:defRPr>
            </a:lvl1pPr>
            <a:lvl2pPr marL="410766" marR="0" indent="-204788" algn="l" defTabSz="914400" rtl="0" eaLnBrk="0" fontAlgn="base" latinLnBrk="0" hangingPunct="0">
              <a:lnSpc>
                <a:spcPct val="100000"/>
              </a:lnSpc>
              <a:spcBef>
                <a:spcPts val="375"/>
              </a:spcBef>
              <a:spcAft>
                <a:spcPct val="0"/>
              </a:spcAft>
              <a:buClr>
                <a:srgbClr val="EB641B"/>
              </a:buClr>
              <a:buSzPct val="76000"/>
              <a:buFont typeface="Wingdings 3" panose="05040102010807070707" pitchFamily="18" charset="2"/>
              <a:buChar char=""/>
              <a:tabLst/>
              <a:defRPr sz="2400" kern="1200">
                <a:solidFill>
                  <a:srgbClr val="666666"/>
                </a:solidFill>
                <a:latin typeface="华文楷体" panose="02010600040101010101" pitchFamily="2" charset="-122"/>
                <a:ea typeface="华文楷体" panose="02010600040101010101" pitchFamily="2" charset="-122"/>
                <a:cs typeface="+mn-cs"/>
              </a:defRPr>
            </a:lvl2pPr>
            <a:lvl3pPr marL="616744" marR="0" indent="-171450" algn="l" defTabSz="914400" rtl="0" eaLnBrk="0" fontAlgn="base" latinLnBrk="0" hangingPunct="0">
              <a:lnSpc>
                <a:spcPct val="100000"/>
              </a:lnSpc>
              <a:spcBef>
                <a:spcPts val="375"/>
              </a:spcBef>
              <a:spcAft>
                <a:spcPct val="0"/>
              </a:spcAft>
              <a:buClr>
                <a:srgbClr val="BCBCBC"/>
              </a:buClr>
              <a:buSzPct val="76000"/>
              <a:buFont typeface="Wingdings 3" panose="05040102010807070707" pitchFamily="18" charset="2"/>
              <a:buChar char=""/>
              <a:tabLst/>
              <a:defRPr sz="1200" kern="1200">
                <a:solidFill>
                  <a:srgbClr val="666666"/>
                </a:solidFill>
                <a:latin typeface="华文楷体" panose="02010600040101010101" pitchFamily="2" charset="-122"/>
                <a:ea typeface="华文楷体" panose="02010600040101010101" pitchFamily="2" charset="-122"/>
                <a:cs typeface="+mn-cs"/>
              </a:defRPr>
            </a:lvl3pPr>
            <a:lvl4pPr marL="822722" marR="0" indent="-171450" algn="l" defTabSz="914400" rtl="0" eaLnBrk="0" fontAlgn="base" latinLnBrk="0" hangingPunct="0">
              <a:lnSpc>
                <a:spcPct val="100000"/>
              </a:lnSpc>
              <a:spcBef>
                <a:spcPts val="300"/>
              </a:spcBef>
              <a:spcAft>
                <a:spcPct val="0"/>
              </a:spcAft>
              <a:buClr>
                <a:srgbClr val="CF5716"/>
              </a:buClr>
              <a:buSzPct val="70000"/>
              <a:buFont typeface="Wingdings" panose="05000000000000000000" pitchFamily="2" charset="2"/>
              <a:buChar char=""/>
              <a:tabLst/>
              <a:defRPr sz="1800" kern="1200">
                <a:solidFill>
                  <a:srgbClr val="666666"/>
                </a:solidFill>
                <a:latin typeface="华文楷体" panose="02010600040101010101" pitchFamily="2" charset="-122"/>
                <a:ea typeface="华文楷体" panose="02010600040101010101" pitchFamily="2" charset="-122"/>
                <a:cs typeface="+mn-cs"/>
              </a:defRPr>
            </a:lvl4pPr>
            <a:lvl5pPr marL="1028700" marR="0" indent="-171450" algn="l" defTabSz="914400" rtl="0" eaLnBrk="0" fontAlgn="base" latinLnBrk="0" hangingPunct="0">
              <a:lnSpc>
                <a:spcPct val="100000"/>
              </a:lnSpc>
              <a:spcBef>
                <a:spcPts val="225"/>
              </a:spcBef>
              <a:spcAft>
                <a:spcPct val="0"/>
              </a:spcAft>
              <a:buClr>
                <a:srgbClr val="EB641B"/>
              </a:buClr>
              <a:buSzPct val="70000"/>
              <a:buFont typeface="Wingdings" panose="05000000000000000000" pitchFamily="2" charset="2"/>
              <a:buChar char=""/>
              <a:tabLst/>
              <a:defRPr sz="1600" kern="1200">
                <a:solidFill>
                  <a:srgbClr val="666666"/>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t>决策树与随机森林</a:t>
            </a:r>
          </a:p>
          <a:p>
            <a:pPr lvl="1"/>
            <a:r>
              <a:rPr lang="zh-CN" altLang="en-US" dirty="0"/>
              <a:t>支持向量机</a:t>
            </a:r>
            <a:r>
              <a:rPr lang="en-US" altLang="zh-CN" dirty="0"/>
              <a:t>SVM</a:t>
            </a:r>
            <a:endParaRPr lang="zh-CN" altLang="en-US" dirty="0"/>
          </a:p>
          <a:p>
            <a:r>
              <a:rPr lang="zh-CN" altLang="en-US" dirty="0"/>
              <a:t>神经网络模型</a:t>
            </a:r>
          </a:p>
          <a:p>
            <a:pPr lvl="1"/>
            <a:r>
              <a:rPr lang="zh-CN" altLang="en-US" dirty="0"/>
              <a:t>前馈神经网络</a:t>
            </a:r>
          </a:p>
          <a:p>
            <a:pPr lvl="1"/>
            <a:r>
              <a:rPr lang="zh-CN" altLang="en-US" dirty="0"/>
              <a:t>卷积神经网络</a:t>
            </a:r>
          </a:p>
          <a:p>
            <a:pPr lvl="1"/>
            <a:r>
              <a:rPr lang="zh-CN" altLang="en-US" dirty="0"/>
              <a:t>循环神经网络</a:t>
            </a:r>
          </a:p>
          <a:p>
            <a:r>
              <a:rPr lang="zh-CN" altLang="en-US" dirty="0"/>
              <a:t>模型应用初步</a:t>
            </a:r>
          </a:p>
          <a:p>
            <a:pPr lvl="1"/>
            <a:r>
              <a:rPr lang="zh-CN" altLang="en-US" dirty="0"/>
              <a:t>时空数据挖掘</a:t>
            </a:r>
            <a:endParaRPr lang="en-US" altLang="zh-CN" dirty="0"/>
          </a:p>
          <a:p>
            <a:pPr lvl="1"/>
            <a:r>
              <a:rPr lang="zh-CN" altLang="en-US" dirty="0"/>
              <a:t>计算机视觉</a:t>
            </a:r>
          </a:p>
          <a:p>
            <a:pPr lvl="1"/>
            <a:r>
              <a:rPr lang="zh-CN" altLang="en-US" dirty="0"/>
              <a:t>自然语言处理</a:t>
            </a:r>
          </a:p>
        </p:txBody>
      </p:sp>
    </p:spTree>
    <p:extLst>
      <p:ext uri="{BB962C8B-B14F-4D97-AF65-F5344CB8AC3E}">
        <p14:creationId xmlns:p14="http://schemas.microsoft.com/office/powerpoint/2010/main" val="37436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F85A6-1D9B-4365-8A68-5E6D4295799B}"/>
              </a:ext>
            </a:extLst>
          </p:cNvPr>
          <p:cNvSpPr>
            <a:spLocks noGrp="1"/>
          </p:cNvSpPr>
          <p:nvPr>
            <p:ph type="ctrTitle"/>
          </p:nvPr>
        </p:nvSpPr>
        <p:spPr/>
        <p:txBody>
          <a:bodyPr/>
          <a:lstStyle/>
          <a:p>
            <a:r>
              <a:rPr lang="zh-CN" altLang="en-US" dirty="0"/>
              <a:t>参考教材</a:t>
            </a:r>
          </a:p>
        </p:txBody>
      </p:sp>
      <p:sp>
        <p:nvSpPr>
          <p:cNvPr id="4" name="页脚占位符 3">
            <a:extLst>
              <a:ext uri="{FF2B5EF4-FFF2-40B4-BE49-F238E27FC236}">
                <a16:creationId xmlns:a16="http://schemas.microsoft.com/office/drawing/2014/main" id="{7B4367CE-E8BE-4F17-8043-3D8C336ECE4E}"/>
              </a:ext>
            </a:extLst>
          </p:cNvPr>
          <p:cNvSpPr>
            <a:spLocks noGrp="1"/>
          </p:cNvSpPr>
          <p:nvPr>
            <p:ph type="ftr" sz="quarter" idx="15"/>
          </p:nvPr>
        </p:nvSpPr>
        <p:spPr/>
        <p:txBody>
          <a:bodyPr/>
          <a:lstStyle/>
          <a:p>
            <a:r>
              <a:rPr lang="zh-CN" altLang="en-US"/>
              <a:t>人工智能之机器学习</a:t>
            </a:r>
            <a:endParaRPr lang="zh-CN" altLang="en-US" dirty="0"/>
          </a:p>
        </p:txBody>
      </p:sp>
      <p:sp>
        <p:nvSpPr>
          <p:cNvPr id="5" name="灯片编号占位符 4">
            <a:extLst>
              <a:ext uri="{FF2B5EF4-FFF2-40B4-BE49-F238E27FC236}">
                <a16:creationId xmlns:a16="http://schemas.microsoft.com/office/drawing/2014/main" id="{DF368E2E-12F0-49FF-993B-410061118204}"/>
              </a:ext>
            </a:extLst>
          </p:cNvPr>
          <p:cNvSpPr>
            <a:spLocks noGrp="1"/>
          </p:cNvSpPr>
          <p:nvPr>
            <p:ph type="sldNum" sz="quarter" idx="16"/>
          </p:nvPr>
        </p:nvSpPr>
        <p:spPr/>
        <p:txBody>
          <a:bodyPr/>
          <a:lstStyle/>
          <a:p>
            <a:fld id="{6C276BF9-DA2C-4EDA-B310-41054C53A8AE}" type="slidenum">
              <a:rPr lang="zh-CN" altLang="en-US" smtClean="0"/>
              <a:pPr/>
              <a:t>12</a:t>
            </a:fld>
            <a:endParaRPr lang="zh-CN" altLang="en-US"/>
          </a:p>
        </p:txBody>
      </p:sp>
      <p:sp>
        <p:nvSpPr>
          <p:cNvPr id="3" name="文本占位符 2">
            <a:extLst>
              <a:ext uri="{FF2B5EF4-FFF2-40B4-BE49-F238E27FC236}">
                <a16:creationId xmlns:a16="http://schemas.microsoft.com/office/drawing/2014/main" id="{BD17F163-BA5C-4637-B09D-B91BD693FCDE}"/>
              </a:ext>
            </a:extLst>
          </p:cNvPr>
          <p:cNvSpPr>
            <a:spLocks noGrp="1"/>
          </p:cNvSpPr>
          <p:nvPr>
            <p:ph type="body" sz="quarter" idx="14"/>
          </p:nvPr>
        </p:nvSpPr>
        <p:spPr>
          <a:prstGeom prst="rect">
            <a:avLst/>
          </a:prstGeom>
        </p:spPr>
        <p:txBody>
          <a:bodyPr/>
          <a:lstStyle/>
          <a:p>
            <a:r>
              <a:rPr lang="en-US" altLang="zh-CN" dirty="0"/>
              <a:t>《</a:t>
            </a:r>
            <a:r>
              <a:rPr lang="zh-CN" altLang="en-US" dirty="0"/>
              <a:t>统计学习理论</a:t>
            </a:r>
            <a:r>
              <a:rPr lang="en-US" altLang="zh-CN" dirty="0"/>
              <a:t>》</a:t>
            </a:r>
            <a:r>
              <a:rPr lang="zh-CN" altLang="en-US" dirty="0"/>
              <a:t>第二版，李航</a:t>
            </a:r>
            <a:endParaRPr lang="en-US" altLang="zh-CN" dirty="0"/>
          </a:p>
          <a:p>
            <a:r>
              <a:rPr lang="zh-CN" altLang="en-US" dirty="0"/>
              <a:t>西瓜书</a:t>
            </a:r>
            <a:r>
              <a:rPr lang="en-US" altLang="zh-CN" dirty="0"/>
              <a:t>《</a:t>
            </a:r>
            <a:r>
              <a:rPr lang="zh-CN" altLang="en-US" dirty="0"/>
              <a:t>机器学习</a:t>
            </a:r>
            <a:r>
              <a:rPr lang="en-US" altLang="zh-CN" dirty="0"/>
              <a:t>》</a:t>
            </a:r>
            <a:r>
              <a:rPr lang="zh-CN" altLang="en-US" dirty="0"/>
              <a:t>，周志华</a:t>
            </a:r>
            <a:endParaRPr lang="en-US" altLang="zh-CN" dirty="0"/>
          </a:p>
          <a:p>
            <a:r>
              <a:rPr lang="en-US" altLang="zh-CN" dirty="0"/>
              <a:t>《</a:t>
            </a:r>
            <a:r>
              <a:rPr lang="zh-CN" altLang="en-US" dirty="0"/>
              <a:t>神经网络与深度学习</a:t>
            </a:r>
            <a:r>
              <a:rPr lang="en-US" altLang="zh-CN" dirty="0"/>
              <a:t>》 </a:t>
            </a:r>
            <a:r>
              <a:rPr lang="en-US" altLang="zh-CN" dirty="0">
                <a:hlinkClick r:id="rId2"/>
              </a:rPr>
              <a:t>https://nndl.github.io/</a:t>
            </a:r>
            <a:endParaRPr lang="en-US" altLang="zh-CN" dirty="0"/>
          </a:p>
          <a:p>
            <a:endParaRPr lang="zh-CN" altLang="en-US" dirty="0"/>
          </a:p>
        </p:txBody>
      </p:sp>
      <p:pic>
        <p:nvPicPr>
          <p:cNvPr id="7" name="图片 6">
            <a:extLst>
              <a:ext uri="{FF2B5EF4-FFF2-40B4-BE49-F238E27FC236}">
                <a16:creationId xmlns:a16="http://schemas.microsoft.com/office/drawing/2014/main" id="{BA65B99A-70B2-49B8-95A5-4CADB34BC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957" y="3600400"/>
            <a:ext cx="2023784" cy="2708920"/>
          </a:xfrm>
          <a:prstGeom prst="rect">
            <a:avLst/>
          </a:prstGeom>
        </p:spPr>
      </p:pic>
      <p:pic>
        <p:nvPicPr>
          <p:cNvPr id="9" name="图片 8">
            <a:extLst>
              <a:ext uri="{FF2B5EF4-FFF2-40B4-BE49-F238E27FC236}">
                <a16:creationId xmlns:a16="http://schemas.microsoft.com/office/drawing/2014/main" id="{B50B1F41-D8DE-4B99-8423-65DC6974C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3610481"/>
            <a:ext cx="2708920" cy="2708920"/>
          </a:xfrm>
          <a:prstGeom prst="rect">
            <a:avLst/>
          </a:prstGeom>
        </p:spPr>
      </p:pic>
    </p:spTree>
    <p:extLst>
      <p:ext uri="{BB962C8B-B14F-4D97-AF65-F5344CB8AC3E}">
        <p14:creationId xmlns:p14="http://schemas.microsoft.com/office/powerpoint/2010/main" val="2477511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7CCB2-4A27-46E1-8EDA-F47852CD137A}"/>
              </a:ext>
            </a:extLst>
          </p:cNvPr>
          <p:cNvSpPr>
            <a:spLocks noGrp="1"/>
          </p:cNvSpPr>
          <p:nvPr>
            <p:ph type="ctrTitle"/>
          </p:nvPr>
        </p:nvSpPr>
        <p:spPr/>
        <p:txBody>
          <a:bodyPr/>
          <a:lstStyle/>
          <a:p>
            <a:r>
              <a:rPr lang="zh-CN" altLang="en-US" dirty="0"/>
              <a:t>推荐材料</a:t>
            </a:r>
          </a:p>
        </p:txBody>
      </p:sp>
      <p:sp>
        <p:nvSpPr>
          <p:cNvPr id="3" name="页脚占位符 2">
            <a:extLst>
              <a:ext uri="{FF2B5EF4-FFF2-40B4-BE49-F238E27FC236}">
                <a16:creationId xmlns:a16="http://schemas.microsoft.com/office/drawing/2014/main" id="{0A456EC7-1CEB-4606-B483-4FAE557DFCF6}"/>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2D196F5D-1A8B-4130-94A8-8536F1372E61}"/>
              </a:ext>
            </a:extLst>
          </p:cNvPr>
          <p:cNvSpPr>
            <a:spLocks noGrp="1"/>
          </p:cNvSpPr>
          <p:nvPr>
            <p:ph type="sldNum" sz="quarter" idx="16"/>
          </p:nvPr>
        </p:nvSpPr>
        <p:spPr/>
        <p:txBody>
          <a:bodyPr/>
          <a:lstStyle/>
          <a:p>
            <a:fld id="{6C276BF9-DA2C-4EDA-B310-41054C53A8AE}" type="slidenum">
              <a:rPr lang="zh-CN" altLang="en-US" smtClean="0"/>
              <a:pPr/>
              <a:t>13</a:t>
            </a:fld>
            <a:endParaRPr lang="zh-CN" altLang="en-US"/>
          </a:p>
        </p:txBody>
      </p:sp>
      <p:sp>
        <p:nvSpPr>
          <p:cNvPr id="5" name="文本占位符 4">
            <a:extLst>
              <a:ext uri="{FF2B5EF4-FFF2-40B4-BE49-F238E27FC236}">
                <a16:creationId xmlns:a16="http://schemas.microsoft.com/office/drawing/2014/main" id="{A60CEFB1-3FA7-4093-A891-44213FA6A448}"/>
              </a:ext>
            </a:extLst>
          </p:cNvPr>
          <p:cNvSpPr>
            <a:spLocks noGrp="1"/>
          </p:cNvSpPr>
          <p:nvPr>
            <p:ph type="body" sz="quarter" idx="14"/>
          </p:nvPr>
        </p:nvSpPr>
        <p:spPr/>
        <p:txBody>
          <a:bodyPr/>
          <a:lstStyle/>
          <a:p>
            <a:r>
              <a:rPr lang="zh-CN" altLang="en-US" dirty="0"/>
              <a:t>网络教程</a:t>
            </a:r>
            <a:endParaRPr lang="en-US" altLang="zh-CN" dirty="0"/>
          </a:p>
          <a:p>
            <a:pPr lvl="1"/>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2"/>
            <a:r>
              <a:rPr lang="en-US" altLang="zh-CN" dirty="0">
                <a:hlinkClick r:id="rId2"/>
              </a:rPr>
              <a:t>https://www.csie.ntu.edu.tw/~htlin/mooc/</a:t>
            </a:r>
            <a:endParaRPr lang="en-US" altLang="zh-CN" dirty="0"/>
          </a:p>
          <a:p>
            <a:pPr lvl="1"/>
            <a:r>
              <a:rPr lang="zh-CN" altLang="en-US" dirty="0"/>
              <a:t>李宏毅</a:t>
            </a:r>
            <a:r>
              <a:rPr lang="en-US" altLang="zh-CN" dirty="0"/>
              <a:t>《1</a:t>
            </a:r>
            <a:r>
              <a:rPr lang="zh-CN" altLang="en-US" dirty="0"/>
              <a:t>天搞懂深度学习</a:t>
            </a:r>
            <a:r>
              <a:rPr lang="en-US" altLang="zh-CN" dirty="0"/>
              <a:t>》</a:t>
            </a:r>
          </a:p>
          <a:p>
            <a:pPr lvl="2"/>
            <a:r>
              <a:rPr lang="en-US" altLang="zh-CN" dirty="0">
                <a:hlinkClick r:id="rId3"/>
              </a:rPr>
              <a:t>http://speech.ee.ntu.edu.tw/~tlkagk/slide/Tutorial_HYLee_Deep.pptx</a:t>
            </a:r>
            <a:endParaRPr lang="en-US" altLang="zh-CN" dirty="0"/>
          </a:p>
          <a:p>
            <a:r>
              <a:rPr lang="zh-CN" altLang="en-US" dirty="0"/>
              <a:t>顶会论文</a:t>
            </a:r>
            <a:endParaRPr lang="en-US" altLang="zh-CN" dirty="0"/>
          </a:p>
          <a:p>
            <a:pPr lvl="1"/>
            <a:r>
              <a:rPr lang="en-US" altLang="zh-CN" dirty="0"/>
              <a:t>NIPS</a:t>
            </a:r>
            <a:r>
              <a:rPr lang="zh-CN" altLang="en-US" dirty="0"/>
              <a:t>、</a:t>
            </a:r>
            <a:r>
              <a:rPr lang="en-US" altLang="zh-CN" dirty="0"/>
              <a:t>ICLR</a:t>
            </a:r>
            <a:r>
              <a:rPr lang="zh-CN" altLang="en-US" dirty="0"/>
              <a:t>、</a:t>
            </a:r>
            <a:r>
              <a:rPr lang="en-US" altLang="zh-CN" dirty="0"/>
              <a:t>ICML</a:t>
            </a:r>
            <a:r>
              <a:rPr lang="zh-CN" altLang="en-US" dirty="0"/>
              <a:t>、</a:t>
            </a:r>
            <a:r>
              <a:rPr lang="en-US" altLang="zh-CN" dirty="0"/>
              <a:t>AAAI</a:t>
            </a:r>
            <a:r>
              <a:rPr lang="zh-CN" altLang="en-US" dirty="0"/>
              <a:t>、</a:t>
            </a:r>
            <a:r>
              <a:rPr lang="en-US" altLang="zh-CN" dirty="0"/>
              <a:t>IJCAI</a:t>
            </a:r>
            <a:r>
              <a:rPr lang="zh-CN" altLang="en-US" dirty="0"/>
              <a:t>、</a:t>
            </a:r>
            <a:r>
              <a:rPr lang="en-US" altLang="zh-CN" dirty="0"/>
              <a:t>KDD</a:t>
            </a:r>
            <a:r>
              <a:rPr lang="zh-CN" altLang="en-US" dirty="0"/>
              <a:t>、</a:t>
            </a:r>
            <a:r>
              <a:rPr lang="en-US" altLang="zh-CN" dirty="0"/>
              <a:t>SIGIR</a:t>
            </a:r>
          </a:p>
          <a:p>
            <a:pPr lvl="1"/>
            <a:r>
              <a:rPr lang="en-US" altLang="zh-CN" dirty="0"/>
              <a:t>ACL</a:t>
            </a:r>
            <a:r>
              <a:rPr lang="zh-CN" altLang="en-US" dirty="0"/>
              <a:t>、</a:t>
            </a:r>
            <a:r>
              <a:rPr lang="en-US" altLang="zh-CN" dirty="0"/>
              <a:t>EMNLP</a:t>
            </a:r>
          </a:p>
          <a:p>
            <a:pPr lvl="1"/>
            <a:r>
              <a:rPr lang="en-US" altLang="zh-CN" dirty="0"/>
              <a:t>CVPR</a:t>
            </a:r>
            <a:r>
              <a:rPr lang="zh-CN" altLang="en-US" dirty="0"/>
              <a:t>、</a:t>
            </a:r>
            <a:r>
              <a:rPr lang="en-US" altLang="zh-CN" dirty="0"/>
              <a:t>ICCV</a:t>
            </a:r>
          </a:p>
          <a:p>
            <a:pPr lvl="1"/>
            <a:r>
              <a:rPr lang="en-US" altLang="zh-CN" dirty="0"/>
              <a:t>…</a:t>
            </a:r>
          </a:p>
          <a:p>
            <a:pPr lvl="1"/>
            <a:endParaRPr lang="en-US" altLang="zh-CN" dirty="0"/>
          </a:p>
        </p:txBody>
      </p:sp>
    </p:spTree>
    <p:extLst>
      <p:ext uri="{BB962C8B-B14F-4D97-AF65-F5344CB8AC3E}">
        <p14:creationId xmlns:p14="http://schemas.microsoft.com/office/powerpoint/2010/main" val="257251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0A0D6-76CF-4EBA-8DBA-3170E4CE4303}"/>
              </a:ext>
            </a:extLst>
          </p:cNvPr>
          <p:cNvSpPr>
            <a:spLocks noGrp="1"/>
          </p:cNvSpPr>
          <p:nvPr>
            <p:ph type="ctrTitle"/>
          </p:nvPr>
        </p:nvSpPr>
        <p:spPr/>
        <p:txBody>
          <a:bodyPr/>
          <a:lstStyle/>
          <a:p>
            <a:r>
              <a:rPr lang="zh-CN" altLang="en-US" dirty="0"/>
              <a:t>考核</a:t>
            </a:r>
          </a:p>
        </p:txBody>
      </p:sp>
      <p:sp>
        <p:nvSpPr>
          <p:cNvPr id="3" name="页脚占位符 2">
            <a:extLst>
              <a:ext uri="{FF2B5EF4-FFF2-40B4-BE49-F238E27FC236}">
                <a16:creationId xmlns:a16="http://schemas.microsoft.com/office/drawing/2014/main" id="{EF4AED69-5F7D-4953-9D47-37C241349F6F}"/>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ADB0030-89E7-49DC-AF4E-52647F9A4D7F}"/>
              </a:ext>
            </a:extLst>
          </p:cNvPr>
          <p:cNvSpPr>
            <a:spLocks noGrp="1"/>
          </p:cNvSpPr>
          <p:nvPr>
            <p:ph type="sldNum" sz="quarter" idx="16"/>
          </p:nvPr>
        </p:nvSpPr>
        <p:spPr/>
        <p:txBody>
          <a:bodyPr/>
          <a:lstStyle/>
          <a:p>
            <a:fld id="{6C276BF9-DA2C-4EDA-B310-41054C53A8AE}" type="slidenum">
              <a:rPr lang="zh-CN" altLang="en-US" smtClean="0"/>
              <a:pPr/>
              <a:t>14</a:t>
            </a:fld>
            <a:endParaRPr lang="zh-CN" altLang="en-US"/>
          </a:p>
        </p:txBody>
      </p:sp>
      <p:sp>
        <p:nvSpPr>
          <p:cNvPr id="5" name="文本占位符 4">
            <a:extLst>
              <a:ext uri="{FF2B5EF4-FFF2-40B4-BE49-F238E27FC236}">
                <a16:creationId xmlns:a16="http://schemas.microsoft.com/office/drawing/2014/main" id="{04AE5A15-9E92-4641-B7EC-9D974901B16A}"/>
              </a:ext>
            </a:extLst>
          </p:cNvPr>
          <p:cNvSpPr>
            <a:spLocks noGrp="1"/>
          </p:cNvSpPr>
          <p:nvPr>
            <p:ph type="body" sz="quarter" idx="14"/>
          </p:nvPr>
        </p:nvSpPr>
        <p:spPr/>
        <p:txBody>
          <a:bodyPr/>
          <a:lstStyle/>
          <a:p>
            <a:r>
              <a:rPr lang="zh-CN" altLang="en-US" dirty="0"/>
              <a:t>期中</a:t>
            </a:r>
            <a:endParaRPr lang="en-US" altLang="zh-CN" dirty="0"/>
          </a:p>
          <a:p>
            <a:pPr lvl="1"/>
            <a:r>
              <a:rPr lang="en-US" altLang="zh-CN" dirty="0"/>
              <a:t>35%</a:t>
            </a:r>
          </a:p>
          <a:p>
            <a:r>
              <a:rPr lang="en-US" altLang="zh-CN" dirty="0"/>
              <a:t>Final Project</a:t>
            </a:r>
          </a:p>
          <a:p>
            <a:pPr lvl="1"/>
            <a:r>
              <a:rPr lang="en-US" altLang="zh-CN" dirty="0"/>
              <a:t>35%</a:t>
            </a:r>
            <a:r>
              <a:rPr lang="zh-CN" altLang="en-US" dirty="0"/>
              <a:t>（论文或者项目）</a:t>
            </a:r>
            <a:endParaRPr lang="en-US" altLang="zh-CN" dirty="0"/>
          </a:p>
          <a:p>
            <a:r>
              <a:rPr lang="zh-CN" altLang="en-US" dirty="0"/>
              <a:t>课堂出勤与作业</a:t>
            </a:r>
            <a:endParaRPr lang="en-US" altLang="zh-CN" dirty="0"/>
          </a:p>
          <a:p>
            <a:pPr lvl="1"/>
            <a:r>
              <a:rPr lang="en-US" altLang="zh-CN" dirty="0"/>
              <a:t>30%</a:t>
            </a:r>
          </a:p>
          <a:p>
            <a:pPr lvl="1"/>
            <a:endParaRPr lang="en-US" altLang="zh-CN" dirty="0"/>
          </a:p>
          <a:p>
            <a:r>
              <a:rPr lang="zh-CN" altLang="en-US" dirty="0"/>
              <a:t>编程语言：</a:t>
            </a:r>
            <a:r>
              <a:rPr lang="en-US" altLang="zh-CN" dirty="0"/>
              <a:t>Python</a:t>
            </a:r>
            <a:endParaRPr lang="zh-CN" altLang="en-US" dirty="0"/>
          </a:p>
          <a:p>
            <a:endParaRPr lang="zh-CN" altLang="en-US" dirty="0"/>
          </a:p>
        </p:txBody>
      </p:sp>
    </p:spTree>
    <p:extLst>
      <p:ext uri="{BB962C8B-B14F-4D97-AF65-F5344CB8AC3E}">
        <p14:creationId xmlns:p14="http://schemas.microsoft.com/office/powerpoint/2010/main" val="49064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ACABE4-D2D9-44B7-BDA4-47D3A5506E8B}"/>
              </a:ext>
            </a:extLst>
          </p:cNvPr>
          <p:cNvSpPr>
            <a:spLocks noGrp="1"/>
          </p:cNvSpPr>
          <p:nvPr>
            <p:ph type="ctrTitle"/>
          </p:nvPr>
        </p:nvSpPr>
        <p:spPr/>
        <p:txBody>
          <a:bodyPr/>
          <a:lstStyle/>
          <a:p>
            <a:r>
              <a:rPr lang="zh-CN" altLang="en-US" dirty="0"/>
              <a:t>目录</a:t>
            </a:r>
          </a:p>
        </p:txBody>
      </p:sp>
      <p:sp>
        <p:nvSpPr>
          <p:cNvPr id="6" name="文本占位符 5">
            <a:extLst>
              <a:ext uri="{FF2B5EF4-FFF2-40B4-BE49-F238E27FC236}">
                <a16:creationId xmlns:a16="http://schemas.microsoft.com/office/drawing/2014/main" id="{95C4FCE8-AFE8-43CF-BC25-608E825EB3C7}"/>
              </a:ext>
            </a:extLst>
          </p:cNvPr>
          <p:cNvSpPr>
            <a:spLocks noGrp="1"/>
          </p:cNvSpPr>
          <p:nvPr>
            <p:ph type="body" sz="quarter" idx="14"/>
          </p:nvPr>
        </p:nvSpPr>
        <p:spPr>
          <a:xfrm>
            <a:off x="1475656" y="1844675"/>
            <a:ext cx="6552728" cy="4752975"/>
          </a:xfrm>
        </p:spPr>
        <p:txBody>
          <a:bodyPr/>
          <a:lstStyle/>
          <a:p>
            <a:r>
              <a:rPr lang="zh-CN" altLang="en-US" dirty="0"/>
              <a:t>课程简介</a:t>
            </a:r>
            <a:endParaRPr lang="en-US" altLang="zh-CN" dirty="0"/>
          </a:p>
          <a:p>
            <a:endParaRPr lang="en-US" altLang="zh-CN" dirty="0"/>
          </a:p>
          <a:p>
            <a:r>
              <a:rPr lang="zh-CN" altLang="en-US" dirty="0">
                <a:solidFill>
                  <a:srgbClr val="C00000"/>
                </a:solidFill>
              </a:rPr>
              <a:t>人工智能概述</a:t>
            </a:r>
            <a:endParaRPr lang="en-US" altLang="zh-CN" dirty="0">
              <a:solidFill>
                <a:srgbClr val="C00000"/>
              </a:solidFill>
            </a:endParaRPr>
          </a:p>
          <a:p>
            <a:endParaRPr lang="en-US" altLang="zh-CN" dirty="0"/>
          </a:p>
          <a:p>
            <a:r>
              <a:rPr lang="zh-CN" altLang="en-US" dirty="0"/>
              <a:t>机器学习概述</a:t>
            </a:r>
            <a:endParaRPr lang="en-US" altLang="zh-CN" dirty="0"/>
          </a:p>
          <a:p>
            <a:endParaRPr lang="en-US" altLang="zh-CN" dirty="0"/>
          </a:p>
          <a:p>
            <a:r>
              <a:rPr lang="en-US" altLang="zh-CN" dirty="0"/>
              <a:t>AI</a:t>
            </a:r>
            <a:r>
              <a:rPr lang="zh-CN" altLang="en-US" dirty="0"/>
              <a:t>修炼之路</a:t>
            </a:r>
          </a:p>
        </p:txBody>
      </p:sp>
    </p:spTree>
    <p:extLst>
      <p:ext uri="{BB962C8B-B14F-4D97-AF65-F5344CB8AC3E}">
        <p14:creationId xmlns:p14="http://schemas.microsoft.com/office/powerpoint/2010/main" val="270616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A3ABE-2B50-405A-9380-AB9C2E3DE3F5}"/>
              </a:ext>
            </a:extLst>
          </p:cNvPr>
          <p:cNvSpPr>
            <a:spLocks noGrp="1"/>
          </p:cNvSpPr>
          <p:nvPr>
            <p:ph type="ctrTitle"/>
          </p:nvPr>
        </p:nvSpPr>
        <p:spPr/>
        <p:txBody>
          <a:bodyPr/>
          <a:lstStyle/>
          <a:p>
            <a:r>
              <a:rPr lang="zh-CN" altLang="en-US" dirty="0"/>
              <a:t>人工智能</a:t>
            </a:r>
          </a:p>
        </p:txBody>
      </p:sp>
      <p:sp>
        <p:nvSpPr>
          <p:cNvPr id="3" name="页脚占位符 2">
            <a:extLst>
              <a:ext uri="{FF2B5EF4-FFF2-40B4-BE49-F238E27FC236}">
                <a16:creationId xmlns:a16="http://schemas.microsoft.com/office/drawing/2014/main" id="{9F657B9A-DCD1-41CE-B837-2B86C6CE2467}"/>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B5EDF224-11F5-4EC4-B841-18AA722C0FAD}"/>
              </a:ext>
            </a:extLst>
          </p:cNvPr>
          <p:cNvSpPr>
            <a:spLocks noGrp="1"/>
          </p:cNvSpPr>
          <p:nvPr>
            <p:ph type="sldNum" sz="quarter" idx="16"/>
          </p:nvPr>
        </p:nvSpPr>
        <p:spPr/>
        <p:txBody>
          <a:bodyPr/>
          <a:lstStyle/>
          <a:p>
            <a:fld id="{6C276BF9-DA2C-4EDA-B310-41054C53A8AE}" type="slidenum">
              <a:rPr lang="zh-CN" altLang="en-US" smtClean="0"/>
              <a:pPr/>
              <a:t>16</a:t>
            </a:fld>
            <a:endParaRPr lang="zh-CN" altLang="en-US"/>
          </a:p>
        </p:txBody>
      </p:sp>
      <p:sp>
        <p:nvSpPr>
          <p:cNvPr id="5" name="文本占位符 4">
            <a:extLst>
              <a:ext uri="{FF2B5EF4-FFF2-40B4-BE49-F238E27FC236}">
                <a16:creationId xmlns:a16="http://schemas.microsoft.com/office/drawing/2014/main" id="{392ADC8D-8738-4522-84A5-68EF21DF2411}"/>
              </a:ext>
            </a:extLst>
          </p:cNvPr>
          <p:cNvSpPr>
            <a:spLocks noGrp="1"/>
          </p:cNvSpPr>
          <p:nvPr>
            <p:ph type="body" sz="quarter" idx="14"/>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endParaRPr lang="en-US" altLang="zh-CN" dirty="0"/>
          </a:p>
          <a:p>
            <a:pPr lvl="1"/>
            <a:r>
              <a:rPr lang="zh-CN" altLang="en-US" dirty="0"/>
              <a:t>“计算机控制”</a:t>
            </a:r>
            <a:r>
              <a:rPr lang="en-US" altLang="zh-CN" dirty="0"/>
              <a:t>+“</a:t>
            </a:r>
            <a:r>
              <a:rPr lang="zh-CN" altLang="en-US" dirty="0"/>
              <a:t>智能行为”</a:t>
            </a:r>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6" name="矩形 5">
            <a:extLst>
              <a:ext uri="{FF2B5EF4-FFF2-40B4-BE49-F238E27FC236}">
                <a16:creationId xmlns:a16="http://schemas.microsoft.com/office/drawing/2014/main" id="{1088053E-638B-44B0-98D0-025C12172E96}"/>
              </a:ext>
            </a:extLst>
          </p:cNvPr>
          <p:cNvSpPr/>
          <p:nvPr/>
        </p:nvSpPr>
        <p:spPr>
          <a:xfrm>
            <a:off x="837229" y="5835392"/>
            <a:ext cx="7543800" cy="369332"/>
          </a:xfrm>
          <a:prstGeom prst="rect">
            <a:avLst/>
          </a:prstGeom>
        </p:spPr>
        <p:txBody>
          <a:bodyPr wrap="square">
            <a:spAutoFit/>
          </a:bodyPr>
          <a:lstStyle/>
          <a:p>
            <a:r>
              <a:rPr lang="zh-CN" altLang="en-US" dirty="0">
                <a:solidFill>
                  <a:schemeClr val="accent2"/>
                </a:solidFill>
              </a:rPr>
              <a:t>人工智能就是要让机器的行为看起来就像是人所表现出的智能行为一样。</a:t>
            </a:r>
          </a:p>
        </p:txBody>
      </p:sp>
      <p:sp>
        <p:nvSpPr>
          <p:cNvPr id="7" name="矩形 6">
            <a:extLst>
              <a:ext uri="{FF2B5EF4-FFF2-40B4-BE49-F238E27FC236}">
                <a16:creationId xmlns:a16="http://schemas.microsoft.com/office/drawing/2014/main" id="{DAECF6F6-B336-41AD-AA26-C2B70ED6FD74}"/>
              </a:ext>
            </a:extLst>
          </p:cNvPr>
          <p:cNvSpPr/>
          <p:nvPr/>
        </p:nvSpPr>
        <p:spPr>
          <a:xfrm>
            <a:off x="5485429" y="6344061"/>
            <a:ext cx="3429000" cy="369332"/>
          </a:xfrm>
          <a:prstGeom prst="rect">
            <a:avLst/>
          </a:prstGeom>
        </p:spPr>
        <p:txBody>
          <a:bodyPr wrap="square">
            <a:spAutoFit/>
          </a:bodyPr>
          <a:lstStyle/>
          <a:p>
            <a:r>
              <a:rPr lang="zh-CN" altLang="en-US" dirty="0">
                <a:solidFill>
                  <a:schemeClr val="accent2"/>
                </a:solidFill>
                <a:latin typeface="+mn-lt"/>
              </a:rPr>
              <a:t>John McCarthy（1927-2011）</a:t>
            </a:r>
          </a:p>
        </p:txBody>
      </p:sp>
      <p:pic>
        <p:nvPicPr>
          <p:cNvPr id="8" name="图片 7">
            <a:extLst>
              <a:ext uri="{FF2B5EF4-FFF2-40B4-BE49-F238E27FC236}">
                <a16:creationId xmlns:a16="http://schemas.microsoft.com/office/drawing/2014/main" id="{D25EBFAE-0325-4810-9343-D9E125E6003E}"/>
              </a:ext>
            </a:extLst>
          </p:cNvPr>
          <p:cNvPicPr>
            <a:picLocks noChangeAspect="1"/>
          </p:cNvPicPr>
          <p:nvPr/>
        </p:nvPicPr>
        <p:blipFill>
          <a:blip r:embed="rId2"/>
          <a:stretch>
            <a:fillRect/>
          </a:stretch>
        </p:blipFill>
        <p:spPr>
          <a:xfrm>
            <a:off x="1294129" y="1466284"/>
            <a:ext cx="6555742" cy="3673476"/>
          </a:xfrm>
          <a:prstGeom prst="rect">
            <a:avLst/>
          </a:prstGeom>
        </p:spPr>
      </p:pic>
    </p:spTree>
    <p:extLst>
      <p:ext uri="{BB962C8B-B14F-4D97-AF65-F5344CB8AC3E}">
        <p14:creationId xmlns:p14="http://schemas.microsoft.com/office/powerpoint/2010/main" val="377019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D6022-3D4D-4C71-8EDE-AB9A16D4A16B}"/>
              </a:ext>
            </a:extLst>
          </p:cNvPr>
          <p:cNvSpPr>
            <a:spLocks noGrp="1"/>
          </p:cNvSpPr>
          <p:nvPr>
            <p:ph type="ctrTitle"/>
          </p:nvPr>
        </p:nvSpPr>
        <p:spPr/>
        <p:txBody>
          <a:bodyPr/>
          <a:lstStyle/>
          <a:p>
            <a:r>
              <a:rPr lang="zh-CN" altLang="en-US" dirty="0"/>
              <a:t>图灵测试</a:t>
            </a:r>
          </a:p>
        </p:txBody>
      </p:sp>
      <p:sp>
        <p:nvSpPr>
          <p:cNvPr id="3" name="页脚占位符 2">
            <a:extLst>
              <a:ext uri="{FF2B5EF4-FFF2-40B4-BE49-F238E27FC236}">
                <a16:creationId xmlns:a16="http://schemas.microsoft.com/office/drawing/2014/main" id="{49301CF9-4521-4D16-BE45-5293A01B8C08}"/>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5563F3F2-83BA-4538-88ED-6743F9EC88F1}"/>
              </a:ext>
            </a:extLst>
          </p:cNvPr>
          <p:cNvSpPr>
            <a:spLocks noGrp="1"/>
          </p:cNvSpPr>
          <p:nvPr>
            <p:ph type="sldNum" sz="quarter" idx="11"/>
          </p:nvPr>
        </p:nvSpPr>
        <p:spPr/>
        <p:txBody>
          <a:bodyPr/>
          <a:lstStyle/>
          <a:p>
            <a:fld id="{6C276BF9-DA2C-4EDA-B310-41054C53A8AE}" type="slidenum">
              <a:rPr lang="zh-CN" altLang="en-US" smtClean="0"/>
              <a:pPr/>
              <a:t>17</a:t>
            </a:fld>
            <a:endParaRPr lang="zh-CN" altLang="en-US"/>
          </a:p>
        </p:txBody>
      </p:sp>
      <p:sp>
        <p:nvSpPr>
          <p:cNvPr id="7" name="文本框 6">
            <a:extLst>
              <a:ext uri="{FF2B5EF4-FFF2-40B4-BE49-F238E27FC236}">
                <a16:creationId xmlns:a16="http://schemas.microsoft.com/office/drawing/2014/main" id="{8EC60E78-DA0A-4464-9AAF-8E1598D80E86}"/>
              </a:ext>
            </a:extLst>
          </p:cNvPr>
          <p:cNvSpPr txBox="1"/>
          <p:nvPr/>
        </p:nvSpPr>
        <p:spPr>
          <a:xfrm>
            <a:off x="192442" y="2170611"/>
            <a:ext cx="5105400" cy="3600986"/>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2A4A75"/>
                </a:solidFill>
                <a:latin typeface="Arial" panose="020B0604020202020204" pitchFamily="34" charset="0"/>
                <a:ea typeface="华文楷体"/>
                <a:cs typeface="Arial" panose="020B0604020202020204" pitchFamily="34" charset="0"/>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solidFill>
                <a:srgbClr val="2A4A75"/>
              </a:solidFill>
              <a:latin typeface="Arial" panose="020B0604020202020204" pitchFamily="34" charset="0"/>
              <a:ea typeface="华文楷体"/>
              <a:cs typeface="Arial" panose="020B0604020202020204" pitchFamily="34" charset="0"/>
            </a:endParaRPr>
          </a:p>
          <a:p>
            <a:pPr algn="r" eaLnBrk="0" fontAlgn="base" hangingPunct="0">
              <a:spcBef>
                <a:spcPct val="0"/>
              </a:spcBef>
              <a:spcAft>
                <a:spcPct val="0"/>
              </a:spcAft>
            </a:pPr>
            <a:endParaRPr lang="en-US" altLang="zh-CN" sz="2400" dirty="0">
              <a:solidFill>
                <a:srgbClr val="2A4A75"/>
              </a:solidFill>
              <a:latin typeface="Arial" panose="020B0604020202020204" pitchFamily="34" charset="0"/>
              <a:ea typeface="华文楷体"/>
              <a:cs typeface="Arial" panose="020B0604020202020204" pitchFamily="34" charset="0"/>
            </a:endParaRPr>
          </a:p>
          <a:p>
            <a:pPr algn="r" eaLnBrk="0" fontAlgn="base" hangingPunct="0">
              <a:spcBef>
                <a:spcPct val="0"/>
              </a:spcBef>
              <a:spcAft>
                <a:spcPct val="0"/>
              </a:spcAft>
            </a:pPr>
            <a:r>
              <a:rPr lang="en-US" altLang="zh-CN" dirty="0">
                <a:solidFill>
                  <a:srgbClr val="2A4A75"/>
                </a:solidFill>
                <a:latin typeface="Arial" panose="020B0604020202020204" pitchFamily="34" charset="0"/>
                <a:ea typeface="华文楷体"/>
                <a:cs typeface="Arial" panose="020B0604020202020204" pitchFamily="34" charset="0"/>
              </a:rPr>
              <a:t>---Alan Turing [1950]</a:t>
            </a:r>
          </a:p>
          <a:p>
            <a:pPr algn="r" eaLnBrk="0" fontAlgn="base" hangingPunct="0">
              <a:spcBef>
                <a:spcPct val="0"/>
              </a:spcBef>
              <a:spcAft>
                <a:spcPct val="0"/>
              </a:spcAft>
            </a:pPr>
            <a:r>
              <a:rPr lang="en-US" altLang="zh-CN" dirty="0">
                <a:solidFill>
                  <a:srgbClr val="2A4A75"/>
                </a:solidFill>
                <a:latin typeface="Arial" panose="020B0604020202020204" pitchFamily="34" charset="0"/>
                <a:ea typeface="华文楷体"/>
                <a:cs typeface="Arial" panose="020B0604020202020204" pitchFamily="34" charset="0"/>
              </a:rPr>
              <a:t>《Computing Machinery and Intelligence》</a:t>
            </a:r>
            <a:endParaRPr lang="zh-CN" altLang="en-US" dirty="0">
              <a:solidFill>
                <a:srgbClr val="2A4A75"/>
              </a:solidFill>
              <a:latin typeface="Arial" panose="020B0604020202020204" pitchFamily="34" charset="0"/>
              <a:ea typeface="华文楷体"/>
              <a:cs typeface="Arial" panose="020B0604020202020204" pitchFamily="34" charset="0"/>
            </a:endParaRPr>
          </a:p>
          <a:p>
            <a:pPr eaLnBrk="0" fontAlgn="base" hangingPunct="0">
              <a:spcBef>
                <a:spcPct val="0"/>
              </a:spcBef>
              <a:spcAft>
                <a:spcPct val="0"/>
              </a:spcAft>
            </a:pPr>
            <a:endParaRPr lang="zh-CN" altLang="en-US" sz="2400" dirty="0">
              <a:solidFill>
                <a:srgbClr val="2A4A75"/>
              </a:solidFill>
              <a:latin typeface="Arial" panose="020B0604020202020204" pitchFamily="34" charset="0"/>
              <a:ea typeface="华文楷体"/>
              <a:cs typeface="Arial" panose="020B0604020202020204" pitchFamily="34" charset="0"/>
            </a:endParaRPr>
          </a:p>
        </p:txBody>
      </p:sp>
      <p:pic>
        <p:nvPicPr>
          <p:cNvPr id="11" name="Picture 2" descr=" 2050">
            <a:extLst>
              <a:ext uri="{FF2B5EF4-FFF2-40B4-BE49-F238E27FC236}">
                <a16:creationId xmlns:a16="http://schemas.microsoft.com/office/drawing/2014/main" id="{EC0C50A5-35EE-465F-9EA8-9BBF3408F4D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28184" y="1693221"/>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 2052">
            <a:extLst>
              <a:ext uri="{FF2B5EF4-FFF2-40B4-BE49-F238E27FC236}">
                <a16:creationId xmlns:a16="http://schemas.microsoft.com/office/drawing/2014/main" id="{B7FD905B-2695-49C5-929A-5A004517637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56219" y="4844526"/>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descr=" 5">
            <a:extLst>
              <a:ext uri="{FF2B5EF4-FFF2-40B4-BE49-F238E27FC236}">
                <a16:creationId xmlns:a16="http://schemas.microsoft.com/office/drawing/2014/main" id="{F609EA76-3A66-4251-9AB5-475F3FAD2DA4}"/>
              </a:ext>
            </a:extLst>
          </p:cNvPr>
          <p:cNvSpPr/>
          <p:nvPr/>
        </p:nvSpPr>
        <p:spPr>
          <a:xfrm>
            <a:off x="6398859" y="3971104"/>
            <a:ext cx="1351717" cy="369332"/>
          </a:xfrm>
          <a:prstGeom prst="rect">
            <a:avLst/>
          </a:prstGeom>
        </p:spPr>
        <p:txBody>
          <a:bodyPr wrap="none">
            <a:spAutoFit/>
          </a:bodyPr>
          <a:lstStyle/>
          <a:p>
            <a:pPr eaLnBrk="0" fontAlgn="base" hangingPunct="0">
              <a:spcBef>
                <a:spcPct val="0"/>
              </a:spcBef>
              <a:spcAft>
                <a:spcPct val="0"/>
              </a:spcAft>
            </a:pPr>
            <a:r>
              <a:rPr lang="en-US" altLang="zh-CN" dirty="0">
                <a:solidFill>
                  <a:srgbClr val="2A4A75"/>
                </a:solidFill>
                <a:latin typeface="Arial" panose="020B0604020202020204" pitchFamily="34" charset="0"/>
                <a:ea typeface="华文楷体"/>
                <a:cs typeface="Arial" panose="020B0604020202020204" pitchFamily="34" charset="0"/>
              </a:rPr>
              <a:t>Alan Turing</a:t>
            </a:r>
            <a:endParaRPr lang="zh-CN" altLang="en-US" dirty="0">
              <a:solidFill>
                <a:srgbClr val="2A4A75"/>
              </a:solidFill>
              <a:latin typeface="Arial" panose="020B0604020202020204" pitchFamily="34" charset="0"/>
              <a:ea typeface="华文楷体"/>
              <a:cs typeface="Arial" panose="020B0604020202020204" pitchFamily="34" charset="0"/>
            </a:endParaRPr>
          </a:p>
        </p:txBody>
      </p:sp>
    </p:spTree>
    <p:extLst>
      <p:ext uri="{BB962C8B-B14F-4D97-AF65-F5344CB8AC3E}">
        <p14:creationId xmlns:p14="http://schemas.microsoft.com/office/powerpoint/2010/main" val="2986129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58BB2-B6D8-481E-8615-F68BA6F69FA3}"/>
              </a:ext>
            </a:extLst>
          </p:cNvPr>
          <p:cNvSpPr>
            <a:spLocks noGrp="1"/>
          </p:cNvSpPr>
          <p:nvPr>
            <p:ph type="ctrTitle"/>
          </p:nvPr>
        </p:nvSpPr>
        <p:spPr/>
        <p:txBody>
          <a:bodyPr/>
          <a:lstStyle/>
          <a:p>
            <a:r>
              <a:rPr lang="zh-CN" altLang="en-US" dirty="0"/>
              <a:t>人工智能的研究领域</a:t>
            </a:r>
          </a:p>
        </p:txBody>
      </p:sp>
      <p:sp>
        <p:nvSpPr>
          <p:cNvPr id="3" name="页脚占位符 2">
            <a:extLst>
              <a:ext uri="{FF2B5EF4-FFF2-40B4-BE49-F238E27FC236}">
                <a16:creationId xmlns:a16="http://schemas.microsoft.com/office/drawing/2014/main" id="{1F4F9FA0-3930-4DAE-9143-7E11CAF2DE64}"/>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6FBFF2E2-9EC2-4A58-AB4B-B78F8E478133}"/>
              </a:ext>
            </a:extLst>
          </p:cNvPr>
          <p:cNvSpPr>
            <a:spLocks noGrp="1"/>
          </p:cNvSpPr>
          <p:nvPr>
            <p:ph type="sldNum" sz="quarter" idx="16"/>
          </p:nvPr>
        </p:nvSpPr>
        <p:spPr/>
        <p:txBody>
          <a:bodyPr/>
          <a:lstStyle/>
          <a:p>
            <a:fld id="{6C276BF9-DA2C-4EDA-B310-41054C53A8AE}" type="slidenum">
              <a:rPr lang="zh-CN" altLang="en-US" smtClean="0"/>
              <a:pPr/>
              <a:t>18</a:t>
            </a:fld>
            <a:endParaRPr lang="zh-CN" altLang="en-US" dirty="0"/>
          </a:p>
        </p:txBody>
      </p:sp>
      <p:sp>
        <p:nvSpPr>
          <p:cNvPr id="5" name="文本占位符 4">
            <a:extLst>
              <a:ext uri="{FF2B5EF4-FFF2-40B4-BE49-F238E27FC236}">
                <a16:creationId xmlns:a16="http://schemas.microsoft.com/office/drawing/2014/main" id="{930E0DCA-F685-4EC9-ABC0-470BA3891737}"/>
              </a:ext>
            </a:extLst>
          </p:cNvPr>
          <p:cNvSpPr>
            <a:spLocks noGrp="1"/>
          </p:cNvSpPr>
          <p:nvPr>
            <p:ph type="body" sz="quarter" idx="14"/>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endParaRPr lang="en-US" altLang="zh-CN" dirty="0"/>
          </a:p>
          <a:p>
            <a:r>
              <a:rPr lang="zh-CN" altLang="en-US" dirty="0"/>
              <a:t>发展历史</a:t>
            </a:r>
          </a:p>
          <a:p>
            <a:endParaRPr lang="zh-CN" altLang="en-US" dirty="0"/>
          </a:p>
        </p:txBody>
      </p:sp>
      <p:pic>
        <p:nvPicPr>
          <p:cNvPr id="6" name="图片 5" descr="屏幕剪辑">
            <a:extLst>
              <a:ext uri="{FF2B5EF4-FFF2-40B4-BE49-F238E27FC236}">
                <a16:creationId xmlns:a16="http://schemas.microsoft.com/office/drawing/2014/main" id="{B3BB04D1-EC97-4C54-AB5C-C2F8B15801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315" y="4835227"/>
            <a:ext cx="8719685" cy="1676444"/>
          </a:xfrm>
          <a:prstGeom prst="rect">
            <a:avLst/>
          </a:prstGeom>
        </p:spPr>
      </p:pic>
    </p:spTree>
    <p:extLst>
      <p:ext uri="{BB962C8B-B14F-4D97-AF65-F5344CB8AC3E}">
        <p14:creationId xmlns:p14="http://schemas.microsoft.com/office/powerpoint/2010/main" val="371345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A69AA-300B-4EED-9F52-B5860D0E54DF}"/>
              </a:ext>
            </a:extLst>
          </p:cNvPr>
          <p:cNvSpPr>
            <a:spLocks noGrp="1"/>
          </p:cNvSpPr>
          <p:nvPr>
            <p:ph type="ctrTitle"/>
          </p:nvPr>
        </p:nvSpPr>
        <p:spPr/>
        <p:txBody>
          <a:bodyPr/>
          <a:lstStyle/>
          <a:p>
            <a:r>
              <a:rPr lang="zh-CN" altLang="en-US" dirty="0"/>
              <a:t>手机中的</a:t>
            </a:r>
            <a:r>
              <a:rPr lang="en-US" altLang="zh-CN" dirty="0"/>
              <a:t>AI</a:t>
            </a:r>
            <a:endParaRPr lang="zh-CN" altLang="en-US" dirty="0"/>
          </a:p>
        </p:txBody>
      </p:sp>
      <p:sp>
        <p:nvSpPr>
          <p:cNvPr id="3" name="页脚占位符 2">
            <a:extLst>
              <a:ext uri="{FF2B5EF4-FFF2-40B4-BE49-F238E27FC236}">
                <a16:creationId xmlns:a16="http://schemas.microsoft.com/office/drawing/2014/main" id="{2287CF41-9425-4053-BD5C-FC8B900BCDBD}"/>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C5A60951-6F91-4297-B934-C1CCD18AF599}"/>
              </a:ext>
            </a:extLst>
          </p:cNvPr>
          <p:cNvSpPr>
            <a:spLocks noGrp="1"/>
          </p:cNvSpPr>
          <p:nvPr>
            <p:ph type="sldNum" sz="quarter" idx="16"/>
          </p:nvPr>
        </p:nvSpPr>
        <p:spPr/>
        <p:txBody>
          <a:bodyPr/>
          <a:lstStyle/>
          <a:p>
            <a:fld id="{6C276BF9-DA2C-4EDA-B310-41054C53A8AE}" type="slidenum">
              <a:rPr lang="zh-CN" altLang="en-US" smtClean="0"/>
              <a:pPr/>
              <a:t>19</a:t>
            </a:fld>
            <a:endParaRPr lang="zh-CN" altLang="en-US"/>
          </a:p>
        </p:txBody>
      </p:sp>
      <p:pic>
        <p:nvPicPr>
          <p:cNvPr id="6" name="图片 5">
            <a:extLst>
              <a:ext uri="{FF2B5EF4-FFF2-40B4-BE49-F238E27FC236}">
                <a16:creationId xmlns:a16="http://schemas.microsoft.com/office/drawing/2014/main" id="{8EA3A5E5-245D-40CF-9853-D9E9F14138A3}"/>
              </a:ext>
            </a:extLst>
          </p:cNvPr>
          <p:cNvPicPr>
            <a:picLocks noChangeAspect="1"/>
          </p:cNvPicPr>
          <p:nvPr/>
        </p:nvPicPr>
        <p:blipFill>
          <a:blip r:embed="rId2"/>
          <a:stretch>
            <a:fillRect/>
          </a:stretch>
        </p:blipFill>
        <p:spPr>
          <a:xfrm>
            <a:off x="2411760" y="1532669"/>
            <a:ext cx="2520280" cy="4457355"/>
          </a:xfrm>
          <a:prstGeom prst="rect">
            <a:avLst/>
          </a:prstGeom>
        </p:spPr>
      </p:pic>
      <p:pic>
        <p:nvPicPr>
          <p:cNvPr id="7" name="图片 6">
            <a:extLst>
              <a:ext uri="{FF2B5EF4-FFF2-40B4-BE49-F238E27FC236}">
                <a16:creationId xmlns:a16="http://schemas.microsoft.com/office/drawing/2014/main" id="{7162E808-25BE-45DC-9F50-48F2316E17E7}"/>
              </a:ext>
            </a:extLst>
          </p:cNvPr>
          <p:cNvPicPr>
            <a:picLocks noChangeAspect="1"/>
          </p:cNvPicPr>
          <p:nvPr/>
        </p:nvPicPr>
        <p:blipFill>
          <a:blip r:embed="rId3"/>
          <a:stretch>
            <a:fillRect/>
          </a:stretch>
        </p:blipFill>
        <p:spPr>
          <a:xfrm>
            <a:off x="5006224" y="1136367"/>
            <a:ext cx="3742240" cy="5249961"/>
          </a:xfrm>
          <a:prstGeom prst="rect">
            <a:avLst/>
          </a:prstGeom>
        </p:spPr>
      </p:pic>
      <p:pic>
        <p:nvPicPr>
          <p:cNvPr id="9" name="图片 8">
            <a:extLst>
              <a:ext uri="{FF2B5EF4-FFF2-40B4-BE49-F238E27FC236}">
                <a16:creationId xmlns:a16="http://schemas.microsoft.com/office/drawing/2014/main" id="{4186646D-41E7-49B7-9464-245155B5E205}"/>
              </a:ext>
            </a:extLst>
          </p:cNvPr>
          <p:cNvPicPr>
            <a:picLocks noChangeAspect="1"/>
          </p:cNvPicPr>
          <p:nvPr/>
        </p:nvPicPr>
        <p:blipFill>
          <a:blip r:embed="rId4"/>
          <a:stretch>
            <a:fillRect/>
          </a:stretch>
        </p:blipFill>
        <p:spPr>
          <a:xfrm>
            <a:off x="899592" y="2452976"/>
            <a:ext cx="1356636" cy="1952048"/>
          </a:xfrm>
          <a:prstGeom prst="rect">
            <a:avLst/>
          </a:prstGeom>
        </p:spPr>
      </p:pic>
    </p:spTree>
    <p:extLst>
      <p:ext uri="{BB962C8B-B14F-4D97-AF65-F5344CB8AC3E}">
        <p14:creationId xmlns:p14="http://schemas.microsoft.com/office/powerpoint/2010/main" val="246743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E3EBD-C916-45EB-9C44-8103AD7D5780}"/>
              </a:ext>
            </a:extLst>
          </p:cNvPr>
          <p:cNvSpPr>
            <a:spLocks noGrp="1"/>
          </p:cNvSpPr>
          <p:nvPr>
            <p:ph type="ctrTitle"/>
          </p:nvPr>
        </p:nvSpPr>
        <p:spPr/>
        <p:txBody>
          <a:bodyPr/>
          <a:lstStyle/>
          <a:p>
            <a:r>
              <a:rPr lang="zh-CN" altLang="en-US" dirty="0"/>
              <a:t>个人介绍</a:t>
            </a:r>
          </a:p>
        </p:txBody>
      </p:sp>
      <p:sp>
        <p:nvSpPr>
          <p:cNvPr id="3" name="页脚占位符 2">
            <a:extLst>
              <a:ext uri="{FF2B5EF4-FFF2-40B4-BE49-F238E27FC236}">
                <a16:creationId xmlns:a16="http://schemas.microsoft.com/office/drawing/2014/main" id="{28E2C47A-E91F-44A6-9E22-E451CD977988}"/>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9296D5D5-E84A-46CC-85CB-66819FA06A84}"/>
              </a:ext>
            </a:extLst>
          </p:cNvPr>
          <p:cNvSpPr>
            <a:spLocks noGrp="1"/>
          </p:cNvSpPr>
          <p:nvPr>
            <p:ph type="sldNum" sz="quarter" idx="16"/>
          </p:nvPr>
        </p:nvSpPr>
        <p:spPr/>
        <p:txBody>
          <a:bodyPr/>
          <a:lstStyle/>
          <a:p>
            <a:fld id="{6C276BF9-DA2C-4EDA-B310-41054C53A8AE}" type="slidenum">
              <a:rPr lang="zh-CN" altLang="en-US" smtClean="0"/>
              <a:pPr/>
              <a:t>2</a:t>
            </a:fld>
            <a:endParaRPr lang="zh-CN" altLang="en-US"/>
          </a:p>
        </p:txBody>
      </p:sp>
      <p:sp>
        <p:nvSpPr>
          <p:cNvPr id="5" name="文本占位符 4">
            <a:extLst>
              <a:ext uri="{FF2B5EF4-FFF2-40B4-BE49-F238E27FC236}">
                <a16:creationId xmlns:a16="http://schemas.microsoft.com/office/drawing/2014/main" id="{6C68267B-974C-4336-B3FE-0FECCE800E3B}"/>
              </a:ext>
            </a:extLst>
          </p:cNvPr>
          <p:cNvSpPr>
            <a:spLocks noGrp="1"/>
          </p:cNvSpPr>
          <p:nvPr>
            <p:ph type="body" sz="quarter" idx="14"/>
          </p:nvPr>
        </p:nvSpPr>
        <p:spPr/>
        <p:txBody>
          <a:bodyPr/>
          <a:lstStyle/>
          <a:p>
            <a:r>
              <a:rPr lang="zh-CN" altLang="en-US" dirty="0"/>
              <a:t>王洪涛</a:t>
            </a:r>
            <a:endParaRPr lang="en-US" altLang="zh-CN" dirty="0"/>
          </a:p>
          <a:p>
            <a:pPr lvl="1"/>
            <a:r>
              <a:rPr lang="zh-CN" altLang="en-US" dirty="0"/>
              <a:t>博士，计算机系讲师，</a:t>
            </a:r>
            <a:r>
              <a:rPr lang="en-US" altLang="zh-CN" dirty="0"/>
              <a:t>2017</a:t>
            </a:r>
            <a:r>
              <a:rPr lang="zh-CN" altLang="en-US" dirty="0"/>
              <a:t>年博士毕业于中科院信息工程研究所。</a:t>
            </a:r>
            <a:endParaRPr lang="en-US" altLang="zh-CN" dirty="0"/>
          </a:p>
          <a:p>
            <a:pPr lvl="1"/>
            <a:r>
              <a:rPr lang="zh-CN" altLang="en-US" dirty="0"/>
              <a:t>研究方向主要聚焦于能源电力数据挖掘、自然语言处理、人工智能安全等方面；</a:t>
            </a:r>
            <a:endParaRPr lang="en-US" altLang="zh-CN" dirty="0"/>
          </a:p>
          <a:p>
            <a:pPr lvl="1"/>
            <a:r>
              <a:rPr lang="en-US" altLang="zh-CN" dirty="0"/>
              <a:t>2018</a:t>
            </a:r>
            <a:r>
              <a:rPr lang="zh-CN" altLang="en-US" dirty="0"/>
              <a:t>年获得国家自然科学基金（青年）；在</a:t>
            </a:r>
            <a:r>
              <a:rPr lang="en-US" altLang="zh-CN" dirty="0"/>
              <a:t>CIKM</a:t>
            </a:r>
            <a:r>
              <a:rPr lang="zh-CN" altLang="en-US" dirty="0"/>
              <a:t>、</a:t>
            </a:r>
            <a:r>
              <a:rPr lang="en-US" altLang="zh-CN" dirty="0"/>
              <a:t>KSEM</a:t>
            </a:r>
            <a:r>
              <a:rPr lang="zh-CN" altLang="en-US" dirty="0"/>
              <a:t>、</a:t>
            </a:r>
            <a:r>
              <a:rPr lang="en-US" altLang="zh-CN" dirty="0"/>
              <a:t>PAKDD</a:t>
            </a:r>
            <a:r>
              <a:rPr lang="zh-CN" altLang="en-US" dirty="0"/>
              <a:t>、</a:t>
            </a:r>
            <a:r>
              <a:rPr lang="en-US" altLang="zh-CN" dirty="0"/>
              <a:t>《Expert System With Applications》</a:t>
            </a:r>
            <a:r>
              <a:rPr lang="zh-CN" altLang="en-US" dirty="0"/>
              <a:t>等机器学习领域重要会议和期刊发表论文多篇；担任</a:t>
            </a:r>
            <a:r>
              <a:rPr lang="en-US" altLang="zh-CN" dirty="0"/>
              <a:t>AAAI</a:t>
            </a:r>
            <a:r>
              <a:rPr lang="zh-CN" altLang="en-US" dirty="0"/>
              <a:t>、</a:t>
            </a:r>
            <a:r>
              <a:rPr lang="en-US" altLang="zh-CN" dirty="0"/>
              <a:t>IJCAI</a:t>
            </a:r>
            <a:r>
              <a:rPr lang="zh-CN" altLang="en-US" dirty="0"/>
              <a:t>、</a:t>
            </a:r>
            <a:r>
              <a:rPr lang="en-US" altLang="zh-CN" dirty="0"/>
              <a:t>PAKDD</a:t>
            </a:r>
            <a:r>
              <a:rPr lang="zh-CN" altLang="en-US" dirty="0"/>
              <a:t>等多个顶会的程序委员会委员。</a:t>
            </a:r>
            <a:endParaRPr lang="en-US" altLang="zh-CN" dirty="0"/>
          </a:p>
          <a:p>
            <a:pPr lvl="1"/>
            <a:endParaRPr lang="zh-CN" altLang="en-US" dirty="0"/>
          </a:p>
          <a:p>
            <a:endParaRPr lang="zh-CN" altLang="en-US" dirty="0"/>
          </a:p>
        </p:txBody>
      </p:sp>
      <p:pic>
        <p:nvPicPr>
          <p:cNvPr id="9" name="图片 8">
            <a:extLst>
              <a:ext uri="{FF2B5EF4-FFF2-40B4-BE49-F238E27FC236}">
                <a16:creationId xmlns:a16="http://schemas.microsoft.com/office/drawing/2014/main" id="{1338E83C-1BC8-4783-98B8-C841D42FF7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708" y="5079543"/>
            <a:ext cx="1747360" cy="1661974"/>
          </a:xfrm>
          <a:prstGeom prst="rect">
            <a:avLst/>
          </a:prstGeom>
        </p:spPr>
      </p:pic>
    </p:spTree>
    <p:extLst>
      <p:ext uri="{BB962C8B-B14F-4D97-AF65-F5344CB8AC3E}">
        <p14:creationId xmlns:p14="http://schemas.microsoft.com/office/powerpoint/2010/main" val="7472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Applications: Computer Vision</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7689" y="2216633"/>
            <a:ext cx="2590259" cy="162352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9455" y="1995177"/>
            <a:ext cx="2686050" cy="2014538"/>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29" y="1995177"/>
            <a:ext cx="1431558" cy="1800632"/>
          </a:xfrm>
          <a:prstGeom prst="rect">
            <a:avLst/>
          </a:prstGeom>
        </p:spPr>
      </p:pic>
      <p:pic>
        <p:nvPicPr>
          <p:cNvPr id="16" name="图片 15"/>
          <p:cNvPicPr>
            <a:picLocks noChangeAspect="1"/>
          </p:cNvPicPr>
          <p:nvPr/>
        </p:nvPicPr>
        <p:blipFill>
          <a:blip r:embed="rId5" cstate="print"/>
          <a:stretch>
            <a:fillRect/>
          </a:stretch>
        </p:blipFill>
        <p:spPr>
          <a:xfrm>
            <a:off x="655520" y="4009715"/>
            <a:ext cx="2253935" cy="1899271"/>
          </a:xfrm>
          <a:prstGeom prst="rect">
            <a:avLst/>
          </a:prstGeom>
        </p:spPr>
      </p:pic>
      <p:pic>
        <p:nvPicPr>
          <p:cNvPr id="17" name="图片 16"/>
          <p:cNvPicPr>
            <a:picLocks noChangeAspect="1"/>
          </p:cNvPicPr>
          <p:nvPr/>
        </p:nvPicPr>
        <p:blipFill>
          <a:blip r:embed="rId6" cstate="print"/>
          <a:stretch>
            <a:fillRect/>
          </a:stretch>
        </p:blipFill>
        <p:spPr>
          <a:xfrm>
            <a:off x="3131092" y="4009715"/>
            <a:ext cx="2277377" cy="1806140"/>
          </a:xfrm>
          <a:prstGeom prst="rect">
            <a:avLst/>
          </a:prstGeom>
        </p:spPr>
      </p:pic>
      <p:pic>
        <p:nvPicPr>
          <p:cNvPr id="18" name="图片 17"/>
          <p:cNvPicPr>
            <a:picLocks noChangeAspect="1"/>
          </p:cNvPicPr>
          <p:nvPr/>
        </p:nvPicPr>
        <p:blipFill>
          <a:blip r:embed="rId7" cstate="print"/>
          <a:stretch>
            <a:fillRect/>
          </a:stretch>
        </p:blipFill>
        <p:spPr>
          <a:xfrm>
            <a:off x="5733773" y="3998689"/>
            <a:ext cx="2869900" cy="1786807"/>
          </a:xfrm>
          <a:prstGeom prst="rect">
            <a:avLst/>
          </a:prstGeom>
        </p:spPr>
      </p:pic>
    </p:spTree>
    <p:extLst>
      <p:ext uri="{BB962C8B-B14F-4D97-AF65-F5344CB8AC3E}">
        <p14:creationId xmlns:p14="http://schemas.microsoft.com/office/powerpoint/2010/main" val="417931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7EF4E-DC01-43BA-A284-2A43983A429A}"/>
              </a:ext>
            </a:extLst>
          </p:cNvPr>
          <p:cNvSpPr>
            <a:spLocks noGrp="1"/>
          </p:cNvSpPr>
          <p:nvPr>
            <p:ph type="ctrTitle"/>
          </p:nvPr>
        </p:nvSpPr>
        <p:spPr/>
        <p:txBody>
          <a:bodyPr/>
          <a:lstStyle/>
          <a:p>
            <a:r>
              <a:rPr lang="en-US" altLang="zh-CN" dirty="0"/>
              <a:t>Applications: Computer Vision</a:t>
            </a:r>
            <a:endParaRPr lang="zh-CN" altLang="en-US" dirty="0"/>
          </a:p>
        </p:txBody>
      </p:sp>
      <p:sp>
        <p:nvSpPr>
          <p:cNvPr id="3" name="页脚占位符 2">
            <a:extLst>
              <a:ext uri="{FF2B5EF4-FFF2-40B4-BE49-F238E27FC236}">
                <a16:creationId xmlns:a16="http://schemas.microsoft.com/office/drawing/2014/main" id="{E352D07C-3576-4F32-85B3-C67AB965D532}"/>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71F5B184-DE89-4D43-BCC5-39C66FFC3144}"/>
              </a:ext>
            </a:extLst>
          </p:cNvPr>
          <p:cNvSpPr>
            <a:spLocks noGrp="1"/>
          </p:cNvSpPr>
          <p:nvPr>
            <p:ph type="sldNum" sz="quarter" idx="11"/>
          </p:nvPr>
        </p:nvSpPr>
        <p:spPr/>
        <p:txBody>
          <a:bodyPr/>
          <a:lstStyle/>
          <a:p>
            <a:fld id="{6C276BF9-DA2C-4EDA-B310-41054C53A8AE}" type="slidenum">
              <a:rPr lang="zh-CN" altLang="en-US" smtClean="0"/>
              <a:pPr/>
              <a:t>21</a:t>
            </a:fld>
            <a:endParaRPr lang="zh-CN" altLang="en-US" dirty="0"/>
          </a:p>
        </p:txBody>
      </p:sp>
      <p:pic>
        <p:nvPicPr>
          <p:cNvPr id="5" name="图片 4">
            <a:extLst>
              <a:ext uri="{FF2B5EF4-FFF2-40B4-BE49-F238E27FC236}">
                <a16:creationId xmlns:a16="http://schemas.microsoft.com/office/drawing/2014/main" id="{FDFEB00B-7BDA-4A1D-B392-591EABE16A2E}"/>
              </a:ext>
            </a:extLst>
          </p:cNvPr>
          <p:cNvPicPr>
            <a:picLocks noChangeAspect="1"/>
          </p:cNvPicPr>
          <p:nvPr/>
        </p:nvPicPr>
        <p:blipFill>
          <a:blip r:embed="rId2"/>
          <a:stretch>
            <a:fillRect/>
          </a:stretch>
        </p:blipFill>
        <p:spPr>
          <a:xfrm>
            <a:off x="446664" y="1340768"/>
            <a:ext cx="7884368" cy="5211063"/>
          </a:xfrm>
          <a:prstGeom prst="rect">
            <a:avLst/>
          </a:prstGeom>
        </p:spPr>
      </p:pic>
    </p:spTree>
    <p:extLst>
      <p:ext uri="{BB962C8B-B14F-4D97-AF65-F5344CB8AC3E}">
        <p14:creationId xmlns:p14="http://schemas.microsoft.com/office/powerpoint/2010/main" val="171895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Applications: Speech Recognition</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1040" y="1962258"/>
            <a:ext cx="3571875" cy="2143125"/>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48" y="4205071"/>
            <a:ext cx="2682185" cy="1709954"/>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2341" y="4205071"/>
            <a:ext cx="2664235" cy="1709954"/>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2472" y="4453693"/>
            <a:ext cx="3240908" cy="1289882"/>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224" y="2224954"/>
            <a:ext cx="2157143" cy="1492857"/>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5677" y="2276746"/>
            <a:ext cx="2376221" cy="1514150"/>
          </a:xfrm>
          <a:prstGeom prst="rect">
            <a:avLst/>
          </a:prstGeom>
        </p:spPr>
      </p:pic>
    </p:spTree>
    <p:extLst>
      <p:ext uri="{BB962C8B-B14F-4D97-AF65-F5344CB8AC3E}">
        <p14:creationId xmlns:p14="http://schemas.microsoft.com/office/powerpoint/2010/main" val="2524818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0068" y="1991629"/>
            <a:ext cx="5432420" cy="3774194"/>
          </a:xfrm>
          <a:prstGeom prst="rect">
            <a:avLst/>
          </a:prstGeom>
        </p:spPr>
      </p:pic>
      <p:sp>
        <p:nvSpPr>
          <p:cNvPr id="2" name="标题 1"/>
          <p:cNvSpPr>
            <a:spLocks noGrp="1"/>
          </p:cNvSpPr>
          <p:nvPr>
            <p:ph type="ctrTitle"/>
          </p:nvPr>
        </p:nvSpPr>
        <p:spPr/>
        <p:txBody>
          <a:bodyPr/>
          <a:lstStyle/>
          <a:p>
            <a:r>
              <a:rPr lang="en-US" altLang="zh-CN" dirty="0"/>
              <a:t>Applications: Web Search</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553" y="2042347"/>
            <a:ext cx="1707342" cy="126343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650" y="4444034"/>
            <a:ext cx="1117127" cy="770207"/>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0035" y="2042347"/>
            <a:ext cx="1450089" cy="1450089"/>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5727" y="4562889"/>
            <a:ext cx="1736432" cy="1147193"/>
          </a:xfrm>
          <a:prstGeom prst="rect">
            <a:avLst/>
          </a:prstGeom>
        </p:spPr>
      </p:pic>
      <p:sp>
        <p:nvSpPr>
          <p:cNvPr id="13" name="椭圆 12"/>
          <p:cNvSpPr/>
          <p:nvPr/>
        </p:nvSpPr>
        <p:spPr>
          <a:xfrm>
            <a:off x="2470438" y="1987173"/>
            <a:ext cx="646835" cy="276187"/>
          </a:xfrm>
          <a:prstGeom prst="ellipse">
            <a:avLst/>
          </a:prstGeom>
          <a:no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350">
              <a:solidFill>
                <a:srgbClr val="00B050"/>
              </a:solidFill>
            </a:endParaRPr>
          </a:p>
        </p:txBody>
      </p:sp>
      <p:sp>
        <p:nvSpPr>
          <p:cNvPr id="14" name="矩形 13"/>
          <p:cNvSpPr/>
          <p:nvPr/>
        </p:nvSpPr>
        <p:spPr>
          <a:xfrm>
            <a:off x="2470438" y="2576322"/>
            <a:ext cx="2439890" cy="521208"/>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p:nvSpPr>
        <p:spPr>
          <a:xfrm>
            <a:off x="2456722" y="3129534"/>
            <a:ext cx="2453606" cy="66294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02838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Applications: Recommender System</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310" y="2148646"/>
            <a:ext cx="4144386" cy="35715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013" y="2236642"/>
            <a:ext cx="3966928" cy="219767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037" y="4726378"/>
            <a:ext cx="4110904" cy="1399930"/>
          </a:xfrm>
          <a:prstGeom prst="rect">
            <a:avLst/>
          </a:prstGeom>
        </p:spPr>
      </p:pic>
      <p:pic>
        <p:nvPicPr>
          <p:cNvPr id="3" name="图片 2">
            <a:extLst>
              <a:ext uri="{FF2B5EF4-FFF2-40B4-BE49-F238E27FC236}">
                <a16:creationId xmlns:a16="http://schemas.microsoft.com/office/drawing/2014/main" id="{6B81FF7F-1D4C-426F-BBBD-754E4F25DFED}"/>
              </a:ext>
            </a:extLst>
          </p:cNvPr>
          <p:cNvPicPr>
            <a:picLocks noChangeAspect="1"/>
          </p:cNvPicPr>
          <p:nvPr/>
        </p:nvPicPr>
        <p:blipFill>
          <a:blip r:embed="rId5"/>
          <a:stretch>
            <a:fillRect/>
          </a:stretch>
        </p:blipFill>
        <p:spPr>
          <a:xfrm>
            <a:off x="4760966" y="2676525"/>
            <a:ext cx="3990975" cy="1504950"/>
          </a:xfrm>
          <a:prstGeom prst="rect">
            <a:avLst/>
          </a:prstGeom>
        </p:spPr>
      </p:pic>
    </p:spTree>
    <p:extLst>
      <p:ext uri="{BB962C8B-B14F-4D97-AF65-F5344CB8AC3E}">
        <p14:creationId xmlns:p14="http://schemas.microsoft.com/office/powerpoint/2010/main" val="379522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Applications: Social Computing</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71" y="2240634"/>
            <a:ext cx="5182140" cy="308707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1477776"/>
            <a:ext cx="3481579" cy="224526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8824" y="3503951"/>
            <a:ext cx="1005684" cy="100568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4508" y="3461088"/>
            <a:ext cx="1091410" cy="109141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5918" y="3461088"/>
            <a:ext cx="1100827" cy="1100827"/>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5187" y="4646647"/>
            <a:ext cx="3528007" cy="1194482"/>
          </a:xfrm>
          <a:prstGeom prst="rect">
            <a:avLst/>
          </a:prstGeom>
        </p:spPr>
      </p:pic>
    </p:spTree>
    <p:extLst>
      <p:ext uri="{BB962C8B-B14F-4D97-AF65-F5344CB8AC3E}">
        <p14:creationId xmlns:p14="http://schemas.microsoft.com/office/powerpoint/2010/main" val="4184421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2509E96-AA1F-469E-82B2-3DF7FDECAC58}"/>
              </a:ext>
            </a:extLst>
          </p:cNvPr>
          <p:cNvSpPr>
            <a:spLocks noGrp="1"/>
          </p:cNvSpPr>
          <p:nvPr>
            <p:ph type="ctrTitle"/>
          </p:nvPr>
        </p:nvSpPr>
        <p:spPr/>
        <p:txBody>
          <a:bodyPr/>
          <a:lstStyle/>
          <a:p>
            <a:r>
              <a:rPr lang="en-US" altLang="zh-CN" dirty="0"/>
              <a:t>Success of Deep Learning: NLP</a:t>
            </a:r>
            <a:endParaRPr lang="zh-CN" altLang="en-US" dirty="0"/>
          </a:p>
        </p:txBody>
      </p:sp>
      <p:sp>
        <p:nvSpPr>
          <p:cNvPr id="4" name="页脚占位符 3">
            <a:extLst>
              <a:ext uri="{FF2B5EF4-FFF2-40B4-BE49-F238E27FC236}">
                <a16:creationId xmlns:a16="http://schemas.microsoft.com/office/drawing/2014/main" id="{863C78EB-F13D-4952-860C-541B8BBCDBA3}"/>
              </a:ext>
            </a:extLst>
          </p:cNvPr>
          <p:cNvSpPr>
            <a:spLocks noGrp="1"/>
          </p:cNvSpPr>
          <p:nvPr>
            <p:ph type="ftr" sz="quarter" idx="10"/>
          </p:nvPr>
        </p:nvSpPr>
        <p:spPr/>
        <p:txBody>
          <a:bodyPr/>
          <a:lstStyle/>
          <a:p>
            <a:endParaRPr lang="zh-CN" altLang="en-US" dirty="0"/>
          </a:p>
        </p:txBody>
      </p:sp>
      <p:sp>
        <p:nvSpPr>
          <p:cNvPr id="5" name="灯片编号占位符 4">
            <a:extLst>
              <a:ext uri="{FF2B5EF4-FFF2-40B4-BE49-F238E27FC236}">
                <a16:creationId xmlns:a16="http://schemas.microsoft.com/office/drawing/2014/main" id="{1266B105-47FE-4F5D-A653-CB02507B14B0}"/>
              </a:ext>
            </a:extLst>
          </p:cNvPr>
          <p:cNvSpPr>
            <a:spLocks noGrp="1"/>
          </p:cNvSpPr>
          <p:nvPr>
            <p:ph type="sldNum" sz="quarter" idx="11"/>
          </p:nvPr>
        </p:nvSpPr>
        <p:spPr/>
        <p:txBody>
          <a:bodyPr/>
          <a:lstStyle/>
          <a:p>
            <a:fld id="{B6F15528-21DE-4FAA-801E-634DDDAF4B2B}" type="slidenum">
              <a:rPr lang="en-US" altLang="zh-CN" smtClean="0"/>
              <a:t>26</a:t>
            </a:fld>
            <a:endParaRPr lang="zh-CN" altLang="en-US"/>
          </a:p>
        </p:txBody>
      </p:sp>
      <p:pic>
        <p:nvPicPr>
          <p:cNvPr id="6" name="图片 5">
            <a:extLst>
              <a:ext uri="{FF2B5EF4-FFF2-40B4-BE49-F238E27FC236}">
                <a16:creationId xmlns:a16="http://schemas.microsoft.com/office/drawing/2014/main" id="{61183B04-B898-4CDD-81C7-E47EB5CF5EA0}"/>
              </a:ext>
            </a:extLst>
          </p:cNvPr>
          <p:cNvPicPr>
            <a:picLocks noChangeAspect="1"/>
          </p:cNvPicPr>
          <p:nvPr/>
        </p:nvPicPr>
        <p:blipFill>
          <a:blip r:embed="rId2" cstate="print"/>
          <a:stretch>
            <a:fillRect/>
          </a:stretch>
        </p:blipFill>
        <p:spPr>
          <a:xfrm>
            <a:off x="299940" y="1700808"/>
            <a:ext cx="8544120" cy="4464496"/>
          </a:xfrm>
          <a:prstGeom prst="rect">
            <a:avLst/>
          </a:prstGeom>
        </p:spPr>
      </p:pic>
    </p:spTree>
    <p:extLst>
      <p:ext uri="{BB962C8B-B14F-4D97-AF65-F5344CB8AC3E}">
        <p14:creationId xmlns:p14="http://schemas.microsoft.com/office/powerpoint/2010/main" val="387185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548680"/>
            <a:ext cx="8352928" cy="1152128"/>
          </a:xfrm>
        </p:spPr>
        <p:txBody>
          <a:bodyPr/>
          <a:lstStyle/>
          <a:p>
            <a:r>
              <a:rPr lang="en-US" altLang="zh-CN" dirty="0"/>
              <a:t>Success of Deep Learning: </a:t>
            </a:r>
            <a:r>
              <a:rPr lang="en-US" altLang="zh-CN" dirty="0" err="1"/>
              <a:t>AlphaGo</a:t>
            </a:r>
            <a:endParaRPr lang="zh-CN" altLang="en-US" dirty="0"/>
          </a:p>
        </p:txBody>
      </p:sp>
      <p:pic>
        <p:nvPicPr>
          <p:cNvPr id="4" name="图片 3"/>
          <p:cNvPicPr>
            <a:picLocks noChangeAspect="1"/>
          </p:cNvPicPr>
          <p:nvPr/>
        </p:nvPicPr>
        <p:blipFill>
          <a:blip r:embed="rId2" cstate="print"/>
          <a:stretch>
            <a:fillRect/>
          </a:stretch>
        </p:blipFill>
        <p:spPr>
          <a:xfrm>
            <a:off x="971600" y="1844825"/>
            <a:ext cx="7605709" cy="4432266"/>
          </a:xfrm>
          <a:prstGeom prst="rect">
            <a:avLst/>
          </a:prstGeom>
        </p:spPr>
      </p:pic>
    </p:spTree>
    <p:extLst>
      <p:ext uri="{BB962C8B-B14F-4D97-AF65-F5344CB8AC3E}">
        <p14:creationId xmlns:p14="http://schemas.microsoft.com/office/powerpoint/2010/main" val="303637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E284D-68CC-47F3-B6A6-533F186D31DD}"/>
              </a:ext>
            </a:extLst>
          </p:cNvPr>
          <p:cNvSpPr>
            <a:spLocks noGrp="1"/>
          </p:cNvSpPr>
          <p:nvPr>
            <p:ph type="ctrTitle"/>
          </p:nvPr>
        </p:nvSpPr>
        <p:spPr/>
        <p:txBody>
          <a:bodyPr/>
          <a:lstStyle/>
          <a:p>
            <a:r>
              <a:rPr lang="zh-CN" altLang="en-US" dirty="0"/>
              <a:t>自动驾驶汽车</a:t>
            </a:r>
          </a:p>
        </p:txBody>
      </p:sp>
      <p:sp>
        <p:nvSpPr>
          <p:cNvPr id="3" name="页脚占位符 2">
            <a:extLst>
              <a:ext uri="{FF2B5EF4-FFF2-40B4-BE49-F238E27FC236}">
                <a16:creationId xmlns:a16="http://schemas.microsoft.com/office/drawing/2014/main" id="{7BA67067-C3B3-4FA7-91A0-0548F0B9F46C}"/>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6C3CD651-B526-44B5-BBCF-529DF3F1ED04}"/>
              </a:ext>
            </a:extLst>
          </p:cNvPr>
          <p:cNvSpPr>
            <a:spLocks noGrp="1"/>
          </p:cNvSpPr>
          <p:nvPr>
            <p:ph type="sldNum" sz="quarter" idx="11"/>
          </p:nvPr>
        </p:nvSpPr>
        <p:spPr/>
        <p:txBody>
          <a:bodyPr/>
          <a:lstStyle/>
          <a:p>
            <a:fld id="{6C276BF9-DA2C-4EDA-B310-41054C53A8AE}" type="slidenum">
              <a:rPr lang="zh-CN" altLang="en-US" smtClean="0"/>
              <a:pPr/>
              <a:t>28</a:t>
            </a:fld>
            <a:endParaRPr lang="zh-CN" altLang="en-US" dirty="0"/>
          </a:p>
        </p:txBody>
      </p:sp>
      <p:pic>
        <p:nvPicPr>
          <p:cNvPr id="5" name="图片 4">
            <a:extLst>
              <a:ext uri="{FF2B5EF4-FFF2-40B4-BE49-F238E27FC236}">
                <a16:creationId xmlns:a16="http://schemas.microsoft.com/office/drawing/2014/main" id="{4B0F78A6-FB4D-4BD6-89B0-052ACFCFFEE1}"/>
              </a:ext>
            </a:extLst>
          </p:cNvPr>
          <p:cNvPicPr>
            <a:picLocks noChangeAspect="1"/>
          </p:cNvPicPr>
          <p:nvPr/>
        </p:nvPicPr>
        <p:blipFill>
          <a:blip r:embed="rId2"/>
          <a:stretch>
            <a:fillRect/>
          </a:stretch>
        </p:blipFill>
        <p:spPr>
          <a:xfrm>
            <a:off x="245883" y="1214646"/>
            <a:ext cx="8388424" cy="5294533"/>
          </a:xfrm>
          <a:prstGeom prst="rect">
            <a:avLst/>
          </a:prstGeom>
        </p:spPr>
      </p:pic>
    </p:spTree>
    <p:extLst>
      <p:ext uri="{BB962C8B-B14F-4D97-AF65-F5344CB8AC3E}">
        <p14:creationId xmlns:p14="http://schemas.microsoft.com/office/powerpoint/2010/main" val="392590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C6F3C-BA23-4D83-846D-FA8C9DCBCBE9}"/>
              </a:ext>
            </a:extLst>
          </p:cNvPr>
          <p:cNvSpPr>
            <a:spLocks noGrp="1"/>
          </p:cNvSpPr>
          <p:nvPr>
            <p:ph type="ctrTitle"/>
          </p:nvPr>
        </p:nvSpPr>
        <p:spPr/>
        <p:txBody>
          <a:bodyPr/>
          <a:lstStyle/>
          <a:p>
            <a:r>
              <a:rPr lang="zh-CN" altLang="en-US" dirty="0"/>
              <a:t>奥巴马胜选</a:t>
            </a:r>
          </a:p>
        </p:txBody>
      </p:sp>
      <p:sp>
        <p:nvSpPr>
          <p:cNvPr id="3" name="页脚占位符 2">
            <a:extLst>
              <a:ext uri="{FF2B5EF4-FFF2-40B4-BE49-F238E27FC236}">
                <a16:creationId xmlns:a16="http://schemas.microsoft.com/office/drawing/2014/main" id="{FC626F1B-D10C-4C94-92C8-E55E1ADA9F6E}"/>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13AD320D-1E86-4472-9667-6AC65F7ECBBA}"/>
              </a:ext>
            </a:extLst>
          </p:cNvPr>
          <p:cNvSpPr>
            <a:spLocks noGrp="1"/>
          </p:cNvSpPr>
          <p:nvPr>
            <p:ph type="sldNum" sz="quarter" idx="11"/>
          </p:nvPr>
        </p:nvSpPr>
        <p:spPr/>
        <p:txBody>
          <a:bodyPr/>
          <a:lstStyle/>
          <a:p>
            <a:fld id="{6C276BF9-DA2C-4EDA-B310-41054C53A8AE}" type="slidenum">
              <a:rPr lang="zh-CN" altLang="en-US" smtClean="0"/>
              <a:pPr/>
              <a:t>29</a:t>
            </a:fld>
            <a:endParaRPr lang="zh-CN" altLang="en-US" dirty="0"/>
          </a:p>
        </p:txBody>
      </p:sp>
      <p:pic>
        <p:nvPicPr>
          <p:cNvPr id="5" name="图片 4">
            <a:extLst>
              <a:ext uri="{FF2B5EF4-FFF2-40B4-BE49-F238E27FC236}">
                <a16:creationId xmlns:a16="http://schemas.microsoft.com/office/drawing/2014/main" id="{2B6E2730-D338-47AF-B301-A0C9A36ED6E6}"/>
              </a:ext>
            </a:extLst>
          </p:cNvPr>
          <p:cNvPicPr>
            <a:picLocks noChangeAspect="1"/>
          </p:cNvPicPr>
          <p:nvPr/>
        </p:nvPicPr>
        <p:blipFill>
          <a:blip r:embed="rId2"/>
          <a:stretch>
            <a:fillRect/>
          </a:stretch>
        </p:blipFill>
        <p:spPr>
          <a:xfrm>
            <a:off x="395536" y="1426972"/>
            <a:ext cx="7884368" cy="4937527"/>
          </a:xfrm>
          <a:prstGeom prst="rect">
            <a:avLst/>
          </a:prstGeom>
        </p:spPr>
      </p:pic>
    </p:spTree>
    <p:extLst>
      <p:ext uri="{BB962C8B-B14F-4D97-AF65-F5344CB8AC3E}">
        <p14:creationId xmlns:p14="http://schemas.microsoft.com/office/powerpoint/2010/main" val="880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6DCB-2F76-4CBD-815F-A7A864CA4532}"/>
              </a:ext>
            </a:extLst>
          </p:cNvPr>
          <p:cNvSpPr>
            <a:spLocks noGrp="1"/>
          </p:cNvSpPr>
          <p:nvPr>
            <p:ph type="ctrTitle"/>
          </p:nvPr>
        </p:nvSpPr>
        <p:spPr/>
        <p:txBody>
          <a:bodyPr/>
          <a:lstStyle/>
          <a:p>
            <a:r>
              <a:rPr lang="zh-CN" altLang="en-US" dirty="0"/>
              <a:t>研究组介绍</a:t>
            </a:r>
          </a:p>
        </p:txBody>
      </p:sp>
      <p:sp>
        <p:nvSpPr>
          <p:cNvPr id="3" name="页脚占位符 2">
            <a:extLst>
              <a:ext uri="{FF2B5EF4-FFF2-40B4-BE49-F238E27FC236}">
                <a16:creationId xmlns:a16="http://schemas.microsoft.com/office/drawing/2014/main" id="{559455E9-B059-4C4D-8B80-4A7DF1F68339}"/>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AFEFE2BF-81D1-4212-A3ED-AC53919B2236}"/>
              </a:ext>
            </a:extLst>
          </p:cNvPr>
          <p:cNvSpPr>
            <a:spLocks noGrp="1"/>
          </p:cNvSpPr>
          <p:nvPr>
            <p:ph type="sldNum" sz="quarter" idx="16"/>
          </p:nvPr>
        </p:nvSpPr>
        <p:spPr/>
        <p:txBody>
          <a:bodyPr/>
          <a:lstStyle/>
          <a:p>
            <a:fld id="{6C276BF9-DA2C-4EDA-B310-41054C53A8AE}" type="slidenum">
              <a:rPr lang="zh-CN" altLang="en-US" smtClean="0"/>
              <a:pPr/>
              <a:t>3</a:t>
            </a:fld>
            <a:endParaRPr lang="zh-CN" altLang="en-US"/>
          </a:p>
        </p:txBody>
      </p:sp>
      <p:sp>
        <p:nvSpPr>
          <p:cNvPr id="5" name="文本占位符 4">
            <a:extLst>
              <a:ext uri="{FF2B5EF4-FFF2-40B4-BE49-F238E27FC236}">
                <a16:creationId xmlns:a16="http://schemas.microsoft.com/office/drawing/2014/main" id="{CF9339D8-B481-4C51-8EDE-1E453788E5F9}"/>
              </a:ext>
            </a:extLst>
          </p:cNvPr>
          <p:cNvSpPr>
            <a:spLocks noGrp="1"/>
          </p:cNvSpPr>
          <p:nvPr>
            <p:ph type="body" sz="quarter" idx="14"/>
          </p:nvPr>
        </p:nvSpPr>
        <p:spPr>
          <a:xfrm>
            <a:off x="395288" y="1844675"/>
            <a:ext cx="6048920" cy="4752975"/>
          </a:xfrm>
        </p:spPr>
        <p:txBody>
          <a:bodyPr/>
          <a:lstStyle/>
          <a:p>
            <a:r>
              <a:rPr lang="zh-CN" altLang="en-US" dirty="0"/>
              <a:t>知识发现与安全研究团队</a:t>
            </a:r>
          </a:p>
          <a:p>
            <a:pPr lvl="1"/>
            <a:r>
              <a:rPr lang="en-US" altLang="zh-CN" dirty="0"/>
              <a:t>Team of Energy Data knowledge Discovery and </a:t>
            </a:r>
            <a:r>
              <a:rPr lang="en-US" altLang="zh-CN" dirty="0" err="1"/>
              <a:t>securitY</a:t>
            </a:r>
            <a:r>
              <a:rPr lang="en-US" altLang="zh-CN" dirty="0"/>
              <a:t>(Teddy)</a:t>
            </a:r>
          </a:p>
          <a:p>
            <a:r>
              <a:rPr lang="zh-CN" altLang="en-US" dirty="0"/>
              <a:t>研究方向</a:t>
            </a:r>
            <a:endParaRPr lang="en-US" altLang="zh-CN" dirty="0"/>
          </a:p>
          <a:p>
            <a:pPr lvl="1"/>
            <a:r>
              <a:rPr lang="zh-CN" altLang="en-US" dirty="0"/>
              <a:t>一、自然语言处理与知识计算小组</a:t>
            </a:r>
          </a:p>
          <a:p>
            <a:pPr lvl="2"/>
            <a:r>
              <a:rPr lang="en-US" altLang="zh-CN" sz="1800" dirty="0"/>
              <a:t>1</a:t>
            </a:r>
            <a:r>
              <a:rPr lang="zh-CN" altLang="en-US" sz="1800" dirty="0"/>
              <a:t>、知识图谱与知识发现；</a:t>
            </a:r>
            <a:r>
              <a:rPr lang="en-US" altLang="zh-CN" sz="1800" dirty="0"/>
              <a:t>2</a:t>
            </a:r>
            <a:r>
              <a:rPr lang="zh-CN" altLang="en-US" sz="1800" dirty="0"/>
              <a:t>、智能对话机器人；</a:t>
            </a:r>
            <a:r>
              <a:rPr lang="en-US" altLang="zh-CN" sz="1800" dirty="0"/>
              <a:t>3</a:t>
            </a:r>
            <a:r>
              <a:rPr lang="zh-CN" altLang="en-US" sz="1800" dirty="0"/>
              <a:t>、信息内容安全；</a:t>
            </a:r>
            <a:r>
              <a:rPr lang="en-US" altLang="zh-CN" sz="1800" dirty="0"/>
              <a:t>4</a:t>
            </a:r>
            <a:r>
              <a:rPr lang="zh-CN" altLang="en-US" sz="1800" dirty="0"/>
              <a:t>、能源电力应用</a:t>
            </a:r>
          </a:p>
          <a:p>
            <a:pPr lvl="1"/>
            <a:r>
              <a:rPr lang="zh-CN" altLang="en-US" dirty="0"/>
              <a:t>二、智慧能源数据与人工智能安全小组</a:t>
            </a:r>
            <a:r>
              <a:rPr lang="en-US" altLang="zh-CN" sz="1800" dirty="0"/>
              <a:t>1</a:t>
            </a:r>
            <a:r>
              <a:rPr lang="zh-CN" altLang="en-US" sz="1800" dirty="0"/>
              <a:t>、多视图、多模态数据挖掘；</a:t>
            </a:r>
            <a:r>
              <a:rPr lang="en-US" altLang="zh-CN" sz="1800" dirty="0"/>
              <a:t>2</a:t>
            </a:r>
            <a:r>
              <a:rPr lang="zh-CN" altLang="en-US" sz="1800" dirty="0"/>
              <a:t>、时序、时空数据挖掘与异常检测；</a:t>
            </a:r>
            <a:r>
              <a:rPr lang="en-US" altLang="zh-CN" sz="1800" dirty="0"/>
              <a:t>3</a:t>
            </a:r>
            <a:r>
              <a:rPr lang="zh-CN" altLang="en-US" sz="1800" dirty="0"/>
              <a:t>、数据、模型安全与隐私；</a:t>
            </a:r>
            <a:r>
              <a:rPr lang="en-US" altLang="zh-CN" sz="1800" dirty="0"/>
              <a:t>4</a:t>
            </a:r>
            <a:r>
              <a:rPr lang="zh-CN" altLang="en-US" sz="1800" dirty="0"/>
              <a:t>、能源电力应用</a:t>
            </a:r>
          </a:p>
          <a:p>
            <a:pPr lvl="1"/>
            <a:endParaRPr lang="zh-CN" altLang="en-US" dirty="0"/>
          </a:p>
        </p:txBody>
      </p:sp>
    </p:spTree>
    <p:extLst>
      <p:ext uri="{BB962C8B-B14F-4D97-AF65-F5344CB8AC3E}">
        <p14:creationId xmlns:p14="http://schemas.microsoft.com/office/powerpoint/2010/main" val="109703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More Applications</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359" y="2067895"/>
            <a:ext cx="2514600" cy="1677924"/>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099" y="1828339"/>
            <a:ext cx="2523821" cy="2237788"/>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806" y="4086330"/>
            <a:ext cx="2541562" cy="1576924"/>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3080" y="4038375"/>
            <a:ext cx="2738268" cy="1672832"/>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2062" y="4086329"/>
            <a:ext cx="2849822" cy="1781139"/>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753" y="2067895"/>
            <a:ext cx="2344964" cy="1794299"/>
          </a:xfrm>
          <a:prstGeom prst="rect">
            <a:avLst/>
          </a:prstGeom>
        </p:spPr>
      </p:pic>
    </p:spTree>
    <p:extLst>
      <p:ext uri="{BB962C8B-B14F-4D97-AF65-F5344CB8AC3E}">
        <p14:creationId xmlns:p14="http://schemas.microsoft.com/office/powerpoint/2010/main" val="2152241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91EA8-7468-4D8D-8C85-B040263DF27C}"/>
              </a:ext>
            </a:extLst>
          </p:cNvPr>
          <p:cNvSpPr>
            <a:spLocks noGrp="1"/>
          </p:cNvSpPr>
          <p:nvPr>
            <p:ph type="ctrTitle"/>
          </p:nvPr>
        </p:nvSpPr>
        <p:spPr/>
        <p:txBody>
          <a:bodyPr/>
          <a:lstStyle/>
          <a:p>
            <a:r>
              <a:rPr lang="en-US" altLang="zh-CN" dirty="0"/>
              <a:t>AI-&gt;</a:t>
            </a:r>
            <a:r>
              <a:rPr lang="zh-CN" altLang="en-US" dirty="0"/>
              <a:t>“无用阶层”</a:t>
            </a:r>
          </a:p>
        </p:txBody>
      </p:sp>
      <p:sp>
        <p:nvSpPr>
          <p:cNvPr id="3" name="页脚占位符 2">
            <a:extLst>
              <a:ext uri="{FF2B5EF4-FFF2-40B4-BE49-F238E27FC236}">
                <a16:creationId xmlns:a16="http://schemas.microsoft.com/office/drawing/2014/main" id="{BA26A414-8F84-49F4-8531-B6862435877B}"/>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5B54833-F2D0-4BAB-8F72-CAAE7EEE0FBE}"/>
              </a:ext>
            </a:extLst>
          </p:cNvPr>
          <p:cNvSpPr>
            <a:spLocks noGrp="1"/>
          </p:cNvSpPr>
          <p:nvPr>
            <p:ph type="sldNum" sz="quarter" idx="16"/>
          </p:nvPr>
        </p:nvSpPr>
        <p:spPr/>
        <p:txBody>
          <a:bodyPr/>
          <a:lstStyle/>
          <a:p>
            <a:fld id="{6C276BF9-DA2C-4EDA-B310-41054C53A8AE}" type="slidenum">
              <a:rPr lang="zh-CN" altLang="en-US" smtClean="0"/>
              <a:pPr/>
              <a:t>31</a:t>
            </a:fld>
            <a:endParaRPr lang="zh-CN" altLang="en-US"/>
          </a:p>
        </p:txBody>
      </p:sp>
      <p:sp>
        <p:nvSpPr>
          <p:cNvPr id="5" name="文本占位符 4">
            <a:extLst>
              <a:ext uri="{FF2B5EF4-FFF2-40B4-BE49-F238E27FC236}">
                <a16:creationId xmlns:a16="http://schemas.microsoft.com/office/drawing/2014/main" id="{0CA8C177-BFD2-4574-8A7E-BCD1F4835447}"/>
              </a:ext>
            </a:extLst>
          </p:cNvPr>
          <p:cNvSpPr>
            <a:spLocks noGrp="1"/>
          </p:cNvSpPr>
          <p:nvPr>
            <p:ph type="body" sz="quarter" idx="14"/>
          </p:nvPr>
        </p:nvSpPr>
        <p:spPr>
          <a:xfrm>
            <a:off x="468519" y="1340768"/>
            <a:ext cx="8425184" cy="1728490"/>
          </a:xfrm>
        </p:spPr>
        <p:txBody>
          <a:bodyPr/>
          <a:lstStyle/>
          <a:p>
            <a:r>
              <a:rPr lang="en-US" altLang="zh-CN" dirty="0"/>
              <a:t>10</a:t>
            </a:r>
            <a:r>
              <a:rPr lang="zh-CN" altLang="en-US" dirty="0"/>
              <a:t>年后，人工智能将取代世界</a:t>
            </a:r>
            <a:r>
              <a:rPr lang="en-US" altLang="zh-CN" dirty="0"/>
              <a:t>50%</a:t>
            </a:r>
            <a:r>
              <a:rPr lang="zh-CN" altLang="en-US" dirty="0"/>
              <a:t>的工作</a:t>
            </a:r>
            <a:r>
              <a:rPr lang="en-US" altLang="zh-CN" dirty="0"/>
              <a:t>——</a:t>
            </a:r>
            <a:endParaRPr lang="zh-CN" altLang="en-US" dirty="0"/>
          </a:p>
        </p:txBody>
      </p:sp>
      <p:pic>
        <p:nvPicPr>
          <p:cNvPr id="6" name="图片 5">
            <a:extLst>
              <a:ext uri="{FF2B5EF4-FFF2-40B4-BE49-F238E27FC236}">
                <a16:creationId xmlns:a16="http://schemas.microsoft.com/office/drawing/2014/main" id="{8AA9CF83-468D-4087-9EC4-E080F2B29E6B}"/>
              </a:ext>
            </a:extLst>
          </p:cNvPr>
          <p:cNvPicPr>
            <a:picLocks noChangeAspect="1"/>
          </p:cNvPicPr>
          <p:nvPr/>
        </p:nvPicPr>
        <p:blipFill>
          <a:blip r:embed="rId2"/>
          <a:stretch>
            <a:fillRect/>
          </a:stretch>
        </p:blipFill>
        <p:spPr>
          <a:xfrm>
            <a:off x="425794" y="1988840"/>
            <a:ext cx="8244408" cy="2698576"/>
          </a:xfrm>
          <a:prstGeom prst="rect">
            <a:avLst/>
          </a:prstGeom>
        </p:spPr>
      </p:pic>
      <p:sp>
        <p:nvSpPr>
          <p:cNvPr id="7" name="文本占位符 4">
            <a:extLst>
              <a:ext uri="{FF2B5EF4-FFF2-40B4-BE49-F238E27FC236}">
                <a16:creationId xmlns:a16="http://schemas.microsoft.com/office/drawing/2014/main" id="{AD0BAD9C-E81B-4D94-A567-491CC91181AA}"/>
              </a:ext>
            </a:extLst>
          </p:cNvPr>
          <p:cNvSpPr txBox="1">
            <a:spLocks/>
          </p:cNvSpPr>
          <p:nvPr/>
        </p:nvSpPr>
        <p:spPr>
          <a:xfrm>
            <a:off x="474023" y="4866932"/>
            <a:ext cx="8425184" cy="1728490"/>
          </a:xfrm>
          <a:prstGeom prst="rect">
            <a:avLst/>
          </a:prstGeom>
        </p:spPr>
        <p:txBody>
          <a:bodyPr vert="horz"/>
          <a:lstStyle>
            <a:lvl1pPr marL="204788" marR="0" indent="-204788" algn="l" defTabSz="914400" rtl="0" eaLnBrk="0" fontAlgn="base" latinLnBrk="0" hangingPunct="0">
              <a:lnSpc>
                <a:spcPct val="100000"/>
              </a:lnSpc>
              <a:spcBef>
                <a:spcPts val="450"/>
              </a:spcBef>
              <a:spcAft>
                <a:spcPct val="0"/>
              </a:spcAft>
              <a:buClr>
                <a:srgbClr val="1C314E"/>
              </a:buClr>
              <a:buSzPct val="76000"/>
              <a:buFont typeface="Wingdings 3" panose="05040102010807070707" pitchFamily="18" charset="2"/>
              <a:buChar char=""/>
              <a:tabLst/>
              <a:defRPr lang="en-US" altLang="zh-CN" sz="2800" kern="1200" noProof="0" dirty="0" smtClean="0">
                <a:solidFill>
                  <a:srgbClr val="D52B1E"/>
                </a:solidFill>
                <a:latin typeface="华文楷体" panose="02010600040101010101" pitchFamily="2" charset="-122"/>
                <a:ea typeface="华文楷体" panose="02010600040101010101" pitchFamily="2" charset="-122"/>
                <a:cs typeface="Arial" panose="020B0604020202020204" pitchFamily="34" charset="0"/>
              </a:defRPr>
            </a:lvl1pPr>
            <a:lvl2pPr marL="410766" marR="0" indent="-204788" algn="l" defTabSz="914400" rtl="0" eaLnBrk="0" fontAlgn="base" latinLnBrk="0" hangingPunct="0">
              <a:lnSpc>
                <a:spcPct val="100000"/>
              </a:lnSpc>
              <a:spcBef>
                <a:spcPts val="375"/>
              </a:spcBef>
              <a:spcAft>
                <a:spcPct val="0"/>
              </a:spcAft>
              <a:buClr>
                <a:srgbClr val="EB641B"/>
              </a:buClr>
              <a:buSzPct val="76000"/>
              <a:buFont typeface="Wingdings 3" panose="05040102010807070707" pitchFamily="18"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2pPr>
            <a:lvl3pPr marL="616744" marR="0" indent="-171450" algn="l" defTabSz="914400" rtl="0" eaLnBrk="0" fontAlgn="base" latinLnBrk="0" hangingPunct="0">
              <a:lnSpc>
                <a:spcPct val="100000"/>
              </a:lnSpc>
              <a:spcBef>
                <a:spcPts val="375"/>
              </a:spcBef>
              <a:spcAft>
                <a:spcPct val="0"/>
              </a:spcAft>
              <a:buClr>
                <a:srgbClr val="BCBCBC"/>
              </a:buClr>
              <a:buSzPct val="76000"/>
              <a:buFont typeface="Wingdings 3" panose="05040102010807070707" pitchFamily="18"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3pPr>
            <a:lvl4pPr marL="822722" marR="0" indent="-171450" algn="l" defTabSz="914400" rtl="0" eaLnBrk="0" fontAlgn="base" latinLnBrk="0" hangingPunct="0">
              <a:lnSpc>
                <a:spcPct val="100000"/>
              </a:lnSpc>
              <a:spcBef>
                <a:spcPts val="300"/>
              </a:spcBef>
              <a:spcAft>
                <a:spcPct val="0"/>
              </a:spcAft>
              <a:buClr>
                <a:srgbClr val="CF5716"/>
              </a:buClr>
              <a:buSzPct val="70000"/>
              <a:buFont typeface="Wingdings" panose="05000000000000000000" pitchFamily="2" charset="2"/>
              <a:buChar char=""/>
              <a:tabLst/>
              <a:defRPr lang="en-US" altLang="zh-CN" sz="2400" kern="1200" noProof="0" dirty="0" smtClean="0">
                <a:solidFill>
                  <a:srgbClr val="2A4A75"/>
                </a:solidFill>
                <a:latin typeface="华文楷体" panose="02010600040101010101" pitchFamily="2" charset="-122"/>
                <a:ea typeface="华文楷体" panose="02010600040101010101" pitchFamily="2" charset="-122"/>
                <a:cs typeface="+mn-cs"/>
              </a:defRPr>
            </a:lvl4pPr>
            <a:lvl5pPr marL="1028700" marR="0" indent="-171450" algn="l" defTabSz="914400" rtl="0" eaLnBrk="0" fontAlgn="base" latinLnBrk="0" hangingPunct="0">
              <a:lnSpc>
                <a:spcPct val="100000"/>
              </a:lnSpc>
              <a:spcBef>
                <a:spcPts val="225"/>
              </a:spcBef>
              <a:spcAft>
                <a:spcPct val="0"/>
              </a:spcAft>
              <a:buClr>
                <a:srgbClr val="EB641B"/>
              </a:buClr>
              <a:buSzPct val="70000"/>
              <a:buFont typeface="Wingdings" panose="05000000000000000000" pitchFamily="2" charset="2"/>
              <a:buChar char=""/>
              <a:tabLst/>
              <a:defRPr lang="en-US" altLang="zh-CN" sz="2400" kern="1200" noProof="0" dirty="0">
                <a:solidFill>
                  <a:srgbClr val="2A4A75"/>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几年后，你能和这样的电脑竞争吗？</a:t>
            </a:r>
            <a:endParaRPr lang="en-US" altLang="zh-CN" dirty="0"/>
          </a:p>
          <a:p>
            <a:pPr lvl="1"/>
            <a:r>
              <a:rPr lang="zh-CN" altLang="en-US" dirty="0"/>
              <a:t>每天自我对弈</a:t>
            </a:r>
            <a:r>
              <a:rPr lang="en-US" altLang="zh-CN" dirty="0"/>
              <a:t>100</a:t>
            </a:r>
            <a:r>
              <a:rPr lang="zh-CN" altLang="en-US" dirty="0"/>
              <a:t>万盘棋，并从中学习的</a:t>
            </a:r>
            <a:r>
              <a:rPr lang="en-US" altLang="zh-CN" dirty="0"/>
              <a:t>Alpha Zero</a:t>
            </a:r>
            <a:r>
              <a:rPr lang="zh-CN" altLang="en-US" dirty="0"/>
              <a:t>？</a:t>
            </a:r>
            <a:endParaRPr lang="en-US" altLang="zh-CN" dirty="0"/>
          </a:p>
          <a:p>
            <a:pPr lvl="1"/>
            <a:r>
              <a:rPr lang="zh-CN" altLang="en-US" dirty="0"/>
              <a:t>每天从</a:t>
            </a:r>
            <a:r>
              <a:rPr lang="en-US" altLang="zh-CN" dirty="0"/>
              <a:t>100</a:t>
            </a:r>
            <a:r>
              <a:rPr lang="zh-CN" altLang="en-US" dirty="0"/>
              <a:t>万辆车实际行驶中吸收经验的</a:t>
            </a:r>
            <a:r>
              <a:rPr lang="en-US" altLang="zh-CN" dirty="0"/>
              <a:t>Tesla</a:t>
            </a:r>
            <a:r>
              <a:rPr lang="zh-CN" altLang="en-US" dirty="0"/>
              <a:t>？</a:t>
            </a:r>
            <a:endParaRPr lang="en-US" altLang="zh-CN" dirty="0"/>
          </a:p>
          <a:p>
            <a:pPr lvl="1"/>
            <a:r>
              <a:rPr lang="zh-CN" altLang="en-US" dirty="0"/>
              <a:t>一秒内比对全世界所有机场摄像头视频和通缉犯人脸？</a:t>
            </a:r>
          </a:p>
        </p:txBody>
      </p:sp>
    </p:spTree>
    <p:extLst>
      <p:ext uri="{BB962C8B-B14F-4D97-AF65-F5344CB8AC3E}">
        <p14:creationId xmlns:p14="http://schemas.microsoft.com/office/powerpoint/2010/main" val="2117205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E527A-4F54-4DD3-8CAD-B5DB21700945}"/>
              </a:ext>
            </a:extLst>
          </p:cNvPr>
          <p:cNvSpPr>
            <a:spLocks noGrp="1"/>
          </p:cNvSpPr>
          <p:nvPr>
            <p:ph type="ctrTitle"/>
          </p:nvPr>
        </p:nvSpPr>
        <p:spPr/>
        <p:txBody>
          <a:bodyPr/>
          <a:lstStyle/>
          <a:p>
            <a:r>
              <a:rPr lang="zh-CN" altLang="en-US" dirty="0">
                <a:latin typeface="黑体"/>
                <a:cs typeface="黑体"/>
              </a:rPr>
              <a:t>智能产生的过程</a:t>
            </a:r>
            <a:endParaRPr lang="zh-CN" altLang="en-US" dirty="0"/>
          </a:p>
        </p:txBody>
      </p:sp>
      <p:sp>
        <p:nvSpPr>
          <p:cNvPr id="3" name="页脚占位符 2">
            <a:extLst>
              <a:ext uri="{FF2B5EF4-FFF2-40B4-BE49-F238E27FC236}">
                <a16:creationId xmlns:a16="http://schemas.microsoft.com/office/drawing/2014/main" id="{C0536094-30E9-4AC7-B464-1BA2038E9C62}"/>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BCE62E94-44CF-422A-B0DE-BCBC0AABB6F9}"/>
              </a:ext>
            </a:extLst>
          </p:cNvPr>
          <p:cNvSpPr>
            <a:spLocks noGrp="1"/>
          </p:cNvSpPr>
          <p:nvPr>
            <p:ph type="sldNum" sz="quarter" idx="16"/>
          </p:nvPr>
        </p:nvSpPr>
        <p:spPr/>
        <p:txBody>
          <a:bodyPr/>
          <a:lstStyle/>
          <a:p>
            <a:fld id="{6C276BF9-DA2C-4EDA-B310-41054C53A8AE}" type="slidenum">
              <a:rPr lang="zh-CN" altLang="en-US" smtClean="0"/>
              <a:pPr/>
              <a:t>32</a:t>
            </a:fld>
            <a:endParaRPr lang="zh-CN" altLang="en-US"/>
          </a:p>
        </p:txBody>
      </p:sp>
      <p:sp>
        <p:nvSpPr>
          <p:cNvPr id="7" name="object 4">
            <a:extLst>
              <a:ext uri="{FF2B5EF4-FFF2-40B4-BE49-F238E27FC236}">
                <a16:creationId xmlns:a16="http://schemas.microsoft.com/office/drawing/2014/main" id="{DDC52A2A-D40F-457B-84E2-39B8F20A8744}"/>
              </a:ext>
            </a:extLst>
          </p:cNvPr>
          <p:cNvSpPr/>
          <p:nvPr/>
        </p:nvSpPr>
        <p:spPr>
          <a:xfrm>
            <a:off x="5142209" y="4531290"/>
            <a:ext cx="1049600" cy="1054100"/>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E07D343D-113F-444E-BE63-DF2EA69C05D5}"/>
              </a:ext>
            </a:extLst>
          </p:cNvPr>
          <p:cNvSpPr txBox="1"/>
          <p:nvPr/>
        </p:nvSpPr>
        <p:spPr>
          <a:xfrm>
            <a:off x="5399913" y="4831011"/>
            <a:ext cx="53403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F3863"/>
                </a:solidFill>
                <a:latin typeface="微软雅黑"/>
                <a:cs typeface="微软雅黑"/>
              </a:rPr>
              <a:t>反</a:t>
            </a:r>
            <a:r>
              <a:rPr sz="2000" spc="0" dirty="0">
                <a:solidFill>
                  <a:srgbClr val="1F3863"/>
                </a:solidFill>
                <a:latin typeface="微软雅黑"/>
                <a:cs typeface="微软雅黑"/>
              </a:rPr>
              <a:t>馈</a:t>
            </a:r>
            <a:endParaRPr sz="2000">
              <a:latin typeface="微软雅黑"/>
              <a:cs typeface="微软雅黑"/>
            </a:endParaRPr>
          </a:p>
        </p:txBody>
      </p:sp>
      <p:sp>
        <p:nvSpPr>
          <p:cNvPr id="9" name="object 6">
            <a:extLst>
              <a:ext uri="{FF2B5EF4-FFF2-40B4-BE49-F238E27FC236}">
                <a16:creationId xmlns:a16="http://schemas.microsoft.com/office/drawing/2014/main" id="{E4203212-AEF8-4623-A5A0-7617393492B9}"/>
              </a:ext>
            </a:extLst>
          </p:cNvPr>
          <p:cNvSpPr/>
          <p:nvPr/>
        </p:nvSpPr>
        <p:spPr>
          <a:xfrm>
            <a:off x="3775155" y="2510606"/>
            <a:ext cx="1049600" cy="1054100"/>
          </a:xfrm>
          <a:prstGeom prst="rect">
            <a:avLst/>
          </a:prstGeom>
          <a:blipFill>
            <a:blip r:embed="rId3" cstate="print"/>
            <a:stretch>
              <a:fillRect/>
            </a:stretch>
          </a:blipFill>
        </p:spPr>
        <p:txBody>
          <a:bodyPr wrap="square" lIns="0" tIns="0" rIns="0" bIns="0" rtlCol="0"/>
          <a:lstStyle/>
          <a:p>
            <a:endParaRPr dirty="0"/>
          </a:p>
        </p:txBody>
      </p:sp>
      <p:sp>
        <p:nvSpPr>
          <p:cNvPr id="10" name="object 7">
            <a:extLst>
              <a:ext uri="{FF2B5EF4-FFF2-40B4-BE49-F238E27FC236}">
                <a16:creationId xmlns:a16="http://schemas.microsoft.com/office/drawing/2014/main" id="{E9E31B50-FFE5-4CFD-8324-2DF0D3DBA100}"/>
              </a:ext>
            </a:extLst>
          </p:cNvPr>
          <p:cNvSpPr/>
          <p:nvPr/>
        </p:nvSpPr>
        <p:spPr>
          <a:xfrm>
            <a:off x="2408102" y="4531290"/>
            <a:ext cx="1049600" cy="1054100"/>
          </a:xfrm>
          <a:prstGeom prst="rect">
            <a:avLst/>
          </a:prstGeom>
          <a:blipFill>
            <a:blip r:embed="rId4"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28B09C76-8442-4026-A55F-29468AF38DE6}"/>
              </a:ext>
            </a:extLst>
          </p:cNvPr>
          <p:cNvSpPr txBox="1"/>
          <p:nvPr/>
        </p:nvSpPr>
        <p:spPr>
          <a:xfrm>
            <a:off x="2665806" y="4831011"/>
            <a:ext cx="53403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F3863"/>
                </a:solidFill>
                <a:latin typeface="微软雅黑"/>
                <a:cs typeface="微软雅黑"/>
              </a:rPr>
              <a:t>感</a:t>
            </a:r>
            <a:r>
              <a:rPr sz="2000" spc="0" dirty="0">
                <a:solidFill>
                  <a:srgbClr val="1F3863"/>
                </a:solidFill>
                <a:latin typeface="微软雅黑"/>
                <a:cs typeface="微软雅黑"/>
              </a:rPr>
              <a:t>知</a:t>
            </a:r>
            <a:endParaRPr sz="2000" dirty="0">
              <a:latin typeface="微软雅黑"/>
              <a:cs typeface="微软雅黑"/>
            </a:endParaRPr>
          </a:p>
        </p:txBody>
      </p:sp>
      <p:sp>
        <p:nvSpPr>
          <p:cNvPr id="12" name="object 9">
            <a:extLst>
              <a:ext uri="{FF2B5EF4-FFF2-40B4-BE49-F238E27FC236}">
                <a16:creationId xmlns:a16="http://schemas.microsoft.com/office/drawing/2014/main" id="{898C3C82-415C-4C7E-A0C3-4F3B4771C77D}"/>
              </a:ext>
            </a:extLst>
          </p:cNvPr>
          <p:cNvSpPr/>
          <p:nvPr/>
        </p:nvSpPr>
        <p:spPr>
          <a:xfrm>
            <a:off x="3199714" y="3743484"/>
            <a:ext cx="630758" cy="518159"/>
          </a:xfrm>
          <a:prstGeom prst="rect">
            <a:avLst/>
          </a:prstGeom>
          <a:blipFill>
            <a:blip r:embed="rId5" cstate="print"/>
            <a:stretch>
              <a:fillRect/>
            </a:stretch>
          </a:blipFill>
        </p:spPr>
        <p:txBody>
          <a:bodyPr wrap="square" lIns="0" tIns="0" rIns="0" bIns="0" rtlCol="0"/>
          <a:lstStyle/>
          <a:p>
            <a:endParaRPr/>
          </a:p>
        </p:txBody>
      </p:sp>
      <p:sp>
        <p:nvSpPr>
          <p:cNvPr id="13" name="object 10">
            <a:extLst>
              <a:ext uri="{FF2B5EF4-FFF2-40B4-BE49-F238E27FC236}">
                <a16:creationId xmlns:a16="http://schemas.microsoft.com/office/drawing/2014/main" id="{B91A9E33-E9EC-46AB-AC23-3D68989A3FB8}"/>
              </a:ext>
            </a:extLst>
          </p:cNvPr>
          <p:cNvSpPr/>
          <p:nvPr/>
        </p:nvSpPr>
        <p:spPr>
          <a:xfrm>
            <a:off x="4896498" y="3684226"/>
            <a:ext cx="502792" cy="659130"/>
          </a:xfrm>
          <a:prstGeom prst="rect">
            <a:avLst/>
          </a:prstGeom>
          <a:blipFill>
            <a:blip r:embed="rId6" cstate="print"/>
            <a:stretch>
              <a:fillRect/>
            </a:stretch>
          </a:blipFill>
        </p:spPr>
        <p:txBody>
          <a:bodyPr wrap="square" lIns="0" tIns="0" rIns="0" bIns="0" rtlCol="0"/>
          <a:lstStyle/>
          <a:p>
            <a:endParaRPr/>
          </a:p>
        </p:txBody>
      </p:sp>
      <p:sp>
        <p:nvSpPr>
          <p:cNvPr id="14" name="object 11">
            <a:extLst>
              <a:ext uri="{FF2B5EF4-FFF2-40B4-BE49-F238E27FC236}">
                <a16:creationId xmlns:a16="http://schemas.microsoft.com/office/drawing/2014/main" id="{50DC13AE-1040-4BBE-9B74-90786C83D26B}"/>
              </a:ext>
            </a:extLst>
          </p:cNvPr>
          <p:cNvSpPr/>
          <p:nvPr/>
        </p:nvSpPr>
        <p:spPr>
          <a:xfrm>
            <a:off x="3962083" y="5127924"/>
            <a:ext cx="654989" cy="370839"/>
          </a:xfrm>
          <a:prstGeom prst="rect">
            <a:avLst/>
          </a:prstGeom>
          <a:blipFill>
            <a:blip r:embed="rId7"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81CDFECD-8C83-476F-B75D-CC604DFEA55A}"/>
              </a:ext>
            </a:extLst>
          </p:cNvPr>
          <p:cNvSpPr txBox="1"/>
          <p:nvPr/>
        </p:nvSpPr>
        <p:spPr>
          <a:xfrm>
            <a:off x="1096036" y="5658505"/>
            <a:ext cx="231203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F3863"/>
                </a:solidFill>
                <a:latin typeface="微软雅黑"/>
                <a:cs typeface="微软雅黑"/>
              </a:rPr>
              <a:t>采集外部世界的数</a:t>
            </a:r>
            <a:r>
              <a:rPr sz="2000" spc="0" dirty="0">
                <a:solidFill>
                  <a:srgbClr val="1F3863"/>
                </a:solidFill>
                <a:latin typeface="微软雅黑"/>
                <a:cs typeface="微软雅黑"/>
              </a:rPr>
              <a:t>据</a:t>
            </a:r>
            <a:endParaRPr sz="2000">
              <a:latin typeface="微软雅黑"/>
              <a:cs typeface="微软雅黑"/>
            </a:endParaRPr>
          </a:p>
        </p:txBody>
      </p:sp>
      <p:sp>
        <p:nvSpPr>
          <p:cNvPr id="16" name="object 13">
            <a:extLst>
              <a:ext uri="{FF2B5EF4-FFF2-40B4-BE49-F238E27FC236}">
                <a16:creationId xmlns:a16="http://schemas.microsoft.com/office/drawing/2014/main" id="{5263BCC0-31E0-4931-84A6-23A6440791A6}"/>
              </a:ext>
            </a:extLst>
          </p:cNvPr>
          <p:cNvSpPr txBox="1"/>
          <p:nvPr/>
        </p:nvSpPr>
        <p:spPr>
          <a:xfrm>
            <a:off x="4455186" y="5658505"/>
            <a:ext cx="3328035" cy="3314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F3863"/>
                </a:solidFill>
                <a:latin typeface="微软雅黑"/>
                <a:cs typeface="微软雅黑"/>
              </a:rPr>
              <a:t>通过执行决策来反馈外部世</a:t>
            </a:r>
            <a:r>
              <a:rPr sz="2000" spc="0" dirty="0">
                <a:solidFill>
                  <a:srgbClr val="1F3863"/>
                </a:solidFill>
                <a:latin typeface="微软雅黑"/>
                <a:cs typeface="微软雅黑"/>
              </a:rPr>
              <a:t>界</a:t>
            </a:r>
            <a:endParaRPr sz="2000" dirty="0">
              <a:latin typeface="微软雅黑"/>
              <a:cs typeface="微软雅黑"/>
            </a:endParaRPr>
          </a:p>
        </p:txBody>
      </p:sp>
      <p:sp>
        <p:nvSpPr>
          <p:cNvPr id="17" name="object 14">
            <a:extLst>
              <a:ext uri="{FF2B5EF4-FFF2-40B4-BE49-F238E27FC236}">
                <a16:creationId xmlns:a16="http://schemas.microsoft.com/office/drawing/2014/main" id="{7A6BFD3B-6560-4957-9330-07E69979D928}"/>
              </a:ext>
            </a:extLst>
          </p:cNvPr>
          <p:cNvSpPr txBox="1"/>
          <p:nvPr/>
        </p:nvSpPr>
        <p:spPr>
          <a:xfrm>
            <a:off x="2771800" y="1988840"/>
            <a:ext cx="2820035" cy="127444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1F3863"/>
                </a:solidFill>
                <a:latin typeface="微软雅黑"/>
                <a:cs typeface="微软雅黑"/>
              </a:rPr>
              <a:t>深度处理数据并形成决</a:t>
            </a:r>
            <a:r>
              <a:rPr sz="2000" spc="0" dirty="0">
                <a:solidFill>
                  <a:srgbClr val="1F3863"/>
                </a:solidFill>
                <a:latin typeface="微软雅黑"/>
                <a:cs typeface="微软雅黑"/>
              </a:rPr>
              <a:t>策</a:t>
            </a:r>
            <a:endParaRPr sz="2000" dirty="0">
              <a:latin typeface="微软雅黑"/>
              <a:cs typeface="微软雅黑"/>
            </a:endParaRPr>
          </a:p>
          <a:p>
            <a:pPr>
              <a:lnSpc>
                <a:spcPct val="100000"/>
              </a:lnSpc>
              <a:spcBef>
                <a:spcPts val="5"/>
              </a:spcBef>
            </a:pPr>
            <a:endParaRPr sz="3100" dirty="0">
              <a:latin typeface="Times New Roman"/>
              <a:cs typeface="Times New Roman"/>
            </a:endParaRPr>
          </a:p>
          <a:p>
            <a:pPr marL="1273175" marR="1029969" algn="ctr">
              <a:lnSpc>
                <a:spcPts val="1920"/>
              </a:lnSpc>
            </a:pPr>
            <a:r>
              <a:rPr sz="2000" dirty="0">
                <a:solidFill>
                  <a:srgbClr val="1F3863"/>
                </a:solidFill>
                <a:latin typeface="微软雅黑"/>
                <a:cs typeface="微软雅黑"/>
              </a:rPr>
              <a:t>认知 推</a:t>
            </a:r>
            <a:r>
              <a:rPr sz="2000" spc="0" dirty="0">
                <a:solidFill>
                  <a:srgbClr val="1F3863"/>
                </a:solidFill>
                <a:latin typeface="微软雅黑"/>
                <a:cs typeface="微软雅黑"/>
              </a:rPr>
              <a:t>理</a:t>
            </a:r>
            <a:endParaRPr sz="2000" dirty="0">
              <a:latin typeface="微软雅黑"/>
              <a:cs typeface="微软雅黑"/>
            </a:endParaRPr>
          </a:p>
        </p:txBody>
      </p:sp>
    </p:spTree>
    <p:extLst>
      <p:ext uri="{BB962C8B-B14F-4D97-AF65-F5344CB8AC3E}">
        <p14:creationId xmlns:p14="http://schemas.microsoft.com/office/powerpoint/2010/main" val="3829436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8DF43E-5128-4F0F-84F9-9670EDAD60C0}"/>
              </a:ext>
            </a:extLst>
          </p:cNvPr>
          <p:cNvSpPr>
            <a:spLocks noGrp="1"/>
          </p:cNvSpPr>
          <p:nvPr>
            <p:ph type="ctrTitle"/>
          </p:nvPr>
        </p:nvSpPr>
        <p:spPr/>
        <p:txBody>
          <a:bodyPr/>
          <a:lstStyle/>
          <a:p>
            <a:r>
              <a:rPr lang="zh-CN" altLang="en-US" dirty="0"/>
              <a:t>感知过</a:t>
            </a:r>
            <a:r>
              <a:rPr lang="zh-CN" altLang="en-US" spc="-5" dirty="0"/>
              <a:t>程</a:t>
            </a:r>
            <a:endParaRPr lang="zh-CN" altLang="en-US" dirty="0"/>
          </a:p>
        </p:txBody>
      </p:sp>
      <p:sp>
        <p:nvSpPr>
          <p:cNvPr id="3" name="页脚占位符 2">
            <a:extLst>
              <a:ext uri="{FF2B5EF4-FFF2-40B4-BE49-F238E27FC236}">
                <a16:creationId xmlns:a16="http://schemas.microsoft.com/office/drawing/2014/main" id="{74D26E92-FF61-4775-8DC1-AF9F646B5A8A}"/>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98CC5A79-16BD-448B-99A1-2C1AC073D7E2}"/>
              </a:ext>
            </a:extLst>
          </p:cNvPr>
          <p:cNvSpPr>
            <a:spLocks noGrp="1"/>
          </p:cNvSpPr>
          <p:nvPr>
            <p:ph type="sldNum" sz="quarter" idx="11"/>
          </p:nvPr>
        </p:nvSpPr>
        <p:spPr/>
        <p:txBody>
          <a:bodyPr/>
          <a:lstStyle/>
          <a:p>
            <a:fld id="{6C276BF9-DA2C-4EDA-B310-41054C53A8AE}" type="slidenum">
              <a:rPr lang="zh-CN" altLang="en-US" smtClean="0"/>
              <a:pPr/>
              <a:t>33</a:t>
            </a:fld>
            <a:endParaRPr lang="zh-CN" altLang="en-US"/>
          </a:p>
        </p:txBody>
      </p:sp>
      <p:sp>
        <p:nvSpPr>
          <p:cNvPr id="7" name="object 3">
            <a:extLst>
              <a:ext uri="{FF2B5EF4-FFF2-40B4-BE49-F238E27FC236}">
                <a16:creationId xmlns:a16="http://schemas.microsoft.com/office/drawing/2014/main" id="{2F437D4C-A4E5-4D7B-BFB4-7638897B4A25}"/>
              </a:ext>
            </a:extLst>
          </p:cNvPr>
          <p:cNvSpPr txBox="1"/>
          <p:nvPr/>
        </p:nvSpPr>
        <p:spPr>
          <a:xfrm>
            <a:off x="683568" y="5229200"/>
            <a:ext cx="16516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人的五</a:t>
            </a:r>
            <a:r>
              <a:rPr sz="3200" spc="0" dirty="0">
                <a:latin typeface="黑体"/>
                <a:cs typeface="黑体"/>
              </a:rPr>
              <a:t>感</a:t>
            </a:r>
            <a:endParaRPr sz="3200" dirty="0">
              <a:latin typeface="黑体"/>
              <a:cs typeface="黑体"/>
            </a:endParaRPr>
          </a:p>
        </p:txBody>
      </p:sp>
      <p:sp>
        <p:nvSpPr>
          <p:cNvPr id="8" name="object 4">
            <a:extLst>
              <a:ext uri="{FF2B5EF4-FFF2-40B4-BE49-F238E27FC236}">
                <a16:creationId xmlns:a16="http://schemas.microsoft.com/office/drawing/2014/main" id="{050E2DB7-6D56-4B6D-9AE5-264677711EDD}"/>
              </a:ext>
            </a:extLst>
          </p:cNvPr>
          <p:cNvSpPr txBox="1"/>
          <p:nvPr/>
        </p:nvSpPr>
        <p:spPr>
          <a:xfrm>
            <a:off x="4882832" y="5019833"/>
            <a:ext cx="24644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五个感受器</a:t>
            </a:r>
            <a:r>
              <a:rPr sz="3200" spc="0" dirty="0">
                <a:latin typeface="黑体"/>
                <a:cs typeface="黑体"/>
              </a:rPr>
              <a:t>官</a:t>
            </a:r>
            <a:endParaRPr sz="3200" dirty="0">
              <a:latin typeface="黑体"/>
              <a:cs typeface="黑体"/>
            </a:endParaRPr>
          </a:p>
        </p:txBody>
      </p:sp>
      <p:sp>
        <p:nvSpPr>
          <p:cNvPr id="9" name="object 5">
            <a:extLst>
              <a:ext uri="{FF2B5EF4-FFF2-40B4-BE49-F238E27FC236}">
                <a16:creationId xmlns:a16="http://schemas.microsoft.com/office/drawing/2014/main" id="{A5F79172-AA0B-48DB-9846-E99E23B4A612}"/>
              </a:ext>
            </a:extLst>
          </p:cNvPr>
          <p:cNvSpPr/>
          <p:nvPr/>
        </p:nvSpPr>
        <p:spPr>
          <a:xfrm>
            <a:off x="4108941" y="1905320"/>
            <a:ext cx="4271772" cy="2677956"/>
          </a:xfrm>
          <a:prstGeom prst="rect">
            <a:avLst/>
          </a:prstGeom>
          <a:blipFill>
            <a:blip r:embed="rId2"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62AE8929-E2B4-4792-9FD0-9F2C620BEA37}"/>
              </a:ext>
            </a:extLst>
          </p:cNvPr>
          <p:cNvSpPr/>
          <p:nvPr/>
        </p:nvSpPr>
        <p:spPr>
          <a:xfrm>
            <a:off x="376766" y="1772816"/>
            <a:ext cx="2915412" cy="2979420"/>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C665DAD4-2F59-44BE-ADC1-3EC084F1F387}"/>
              </a:ext>
            </a:extLst>
          </p:cNvPr>
          <p:cNvSpPr txBox="1"/>
          <p:nvPr/>
        </p:nvSpPr>
        <p:spPr>
          <a:xfrm>
            <a:off x="4882831" y="5713565"/>
            <a:ext cx="24644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五种感知数</a:t>
            </a:r>
            <a:r>
              <a:rPr sz="3200" spc="0" dirty="0">
                <a:latin typeface="黑体"/>
                <a:cs typeface="黑体"/>
              </a:rPr>
              <a:t>据</a:t>
            </a:r>
            <a:endParaRPr sz="3200" dirty="0">
              <a:latin typeface="黑体"/>
              <a:cs typeface="黑体"/>
            </a:endParaRPr>
          </a:p>
        </p:txBody>
      </p:sp>
    </p:spTree>
    <p:extLst>
      <p:ext uri="{BB962C8B-B14F-4D97-AF65-F5344CB8AC3E}">
        <p14:creationId xmlns:p14="http://schemas.microsoft.com/office/powerpoint/2010/main" val="242166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13FB8-3348-4B52-B29A-84A07E794640}"/>
              </a:ext>
            </a:extLst>
          </p:cNvPr>
          <p:cNvSpPr>
            <a:spLocks noGrp="1"/>
          </p:cNvSpPr>
          <p:nvPr>
            <p:ph type="ctrTitle"/>
          </p:nvPr>
        </p:nvSpPr>
        <p:spPr/>
        <p:txBody>
          <a:bodyPr/>
          <a:lstStyle/>
          <a:p>
            <a:r>
              <a:rPr lang="zh-CN" altLang="en-US" dirty="0">
                <a:latin typeface="黑体"/>
                <a:cs typeface="黑体"/>
              </a:rPr>
              <a:t>计算机的感受器官</a:t>
            </a:r>
            <a:endParaRPr lang="zh-CN" altLang="en-US" dirty="0"/>
          </a:p>
        </p:txBody>
      </p:sp>
      <p:sp>
        <p:nvSpPr>
          <p:cNvPr id="3" name="页脚占位符 2">
            <a:extLst>
              <a:ext uri="{FF2B5EF4-FFF2-40B4-BE49-F238E27FC236}">
                <a16:creationId xmlns:a16="http://schemas.microsoft.com/office/drawing/2014/main" id="{D878664B-CD8E-4123-8FFC-F1F8685BDD1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23DE54CC-5C14-4C6D-BC3A-F29FD99FF38C}"/>
              </a:ext>
            </a:extLst>
          </p:cNvPr>
          <p:cNvSpPr>
            <a:spLocks noGrp="1"/>
          </p:cNvSpPr>
          <p:nvPr>
            <p:ph type="sldNum" sz="quarter" idx="11"/>
          </p:nvPr>
        </p:nvSpPr>
        <p:spPr/>
        <p:txBody>
          <a:bodyPr/>
          <a:lstStyle/>
          <a:p>
            <a:fld id="{6C276BF9-DA2C-4EDA-B310-41054C53A8AE}" type="slidenum">
              <a:rPr lang="zh-CN" altLang="en-US" smtClean="0"/>
              <a:pPr/>
              <a:t>34</a:t>
            </a:fld>
            <a:endParaRPr lang="zh-CN" altLang="en-US" dirty="0"/>
          </a:p>
        </p:txBody>
      </p:sp>
      <p:sp>
        <p:nvSpPr>
          <p:cNvPr id="5" name="object 5">
            <a:extLst>
              <a:ext uri="{FF2B5EF4-FFF2-40B4-BE49-F238E27FC236}">
                <a16:creationId xmlns:a16="http://schemas.microsoft.com/office/drawing/2014/main" id="{0398821E-DD37-41CE-8B33-FEDCDB36EF6D}"/>
              </a:ext>
            </a:extLst>
          </p:cNvPr>
          <p:cNvSpPr/>
          <p:nvPr/>
        </p:nvSpPr>
        <p:spPr>
          <a:xfrm>
            <a:off x="4408851" y="1989316"/>
            <a:ext cx="4678142" cy="2635354"/>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759A05C2-FE53-48DB-B4BC-F335F69AA291}"/>
              </a:ext>
            </a:extLst>
          </p:cNvPr>
          <p:cNvSpPr/>
          <p:nvPr/>
        </p:nvSpPr>
        <p:spPr>
          <a:xfrm>
            <a:off x="107504" y="1989316"/>
            <a:ext cx="4104456" cy="2635830"/>
          </a:xfrm>
          <a:prstGeom prst="rect">
            <a:avLst/>
          </a:prstGeom>
          <a:blipFill>
            <a:blip r:embed="rId3"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086AD407-C5E8-4FFF-9311-463CEEFD29FE}"/>
              </a:ext>
            </a:extLst>
          </p:cNvPr>
          <p:cNvSpPr txBox="1"/>
          <p:nvPr/>
        </p:nvSpPr>
        <p:spPr>
          <a:xfrm>
            <a:off x="952467" y="5293877"/>
            <a:ext cx="6912768" cy="505908"/>
          </a:xfrm>
          <a:prstGeom prst="rect">
            <a:avLst/>
          </a:prstGeom>
        </p:spPr>
        <p:txBody>
          <a:bodyPr vert="horz" wrap="square" lIns="0" tIns="13335" rIns="0" bIns="0" rtlCol="0">
            <a:spAutoFit/>
          </a:bodyPr>
          <a:lstStyle/>
          <a:p>
            <a:pPr marL="12700" marR="5080">
              <a:lnSpc>
                <a:spcPct val="100000"/>
              </a:lnSpc>
              <a:spcBef>
                <a:spcPts val="105"/>
              </a:spcBef>
            </a:pPr>
            <a:r>
              <a:rPr sz="3200" dirty="0">
                <a:latin typeface="黑体"/>
                <a:cs typeface="黑体"/>
              </a:rPr>
              <a:t>计算机的感知数据 </a:t>
            </a:r>
            <a:r>
              <a:rPr sz="3200" dirty="0" err="1">
                <a:latin typeface="黑体"/>
                <a:cs typeface="黑体"/>
              </a:rPr>
              <a:t>已经是“大数据</a:t>
            </a:r>
            <a:r>
              <a:rPr sz="3200" spc="0" dirty="0">
                <a:latin typeface="黑体"/>
                <a:cs typeface="黑体"/>
              </a:rPr>
              <a:t>”</a:t>
            </a:r>
            <a:r>
              <a:rPr lang="en-US" altLang="zh-CN" sz="3200" spc="0" dirty="0">
                <a:latin typeface="黑体"/>
                <a:cs typeface="黑体"/>
              </a:rPr>
              <a:t>!</a:t>
            </a:r>
            <a:endParaRPr sz="3200" dirty="0">
              <a:latin typeface="黑体"/>
              <a:cs typeface="黑体"/>
            </a:endParaRPr>
          </a:p>
        </p:txBody>
      </p:sp>
    </p:spTree>
    <p:extLst>
      <p:ext uri="{BB962C8B-B14F-4D97-AF65-F5344CB8AC3E}">
        <p14:creationId xmlns:p14="http://schemas.microsoft.com/office/powerpoint/2010/main" val="4204264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BD546-CE47-427D-8D40-EB3153528680}"/>
              </a:ext>
            </a:extLst>
          </p:cNvPr>
          <p:cNvSpPr>
            <a:spLocks noGrp="1"/>
          </p:cNvSpPr>
          <p:nvPr>
            <p:ph type="ctrTitle"/>
          </p:nvPr>
        </p:nvSpPr>
        <p:spPr/>
        <p:txBody>
          <a:bodyPr/>
          <a:lstStyle/>
          <a:p>
            <a:r>
              <a:rPr lang="zh-CN" altLang="en-US" dirty="0"/>
              <a:t>感知数</a:t>
            </a:r>
            <a:r>
              <a:rPr lang="zh-CN" altLang="en-US" spc="-5" dirty="0"/>
              <a:t>据</a:t>
            </a:r>
            <a:endParaRPr lang="zh-CN" altLang="en-US" dirty="0"/>
          </a:p>
        </p:txBody>
      </p:sp>
      <p:sp>
        <p:nvSpPr>
          <p:cNvPr id="3" name="页脚占位符 2">
            <a:extLst>
              <a:ext uri="{FF2B5EF4-FFF2-40B4-BE49-F238E27FC236}">
                <a16:creationId xmlns:a16="http://schemas.microsoft.com/office/drawing/2014/main" id="{20BDBD86-14F9-4B0B-BFDA-83BC0A842817}"/>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EEE925B6-999E-4273-955C-DCBB33027D07}"/>
              </a:ext>
            </a:extLst>
          </p:cNvPr>
          <p:cNvSpPr>
            <a:spLocks noGrp="1"/>
          </p:cNvSpPr>
          <p:nvPr>
            <p:ph type="sldNum" sz="quarter" idx="11"/>
          </p:nvPr>
        </p:nvSpPr>
        <p:spPr/>
        <p:txBody>
          <a:bodyPr/>
          <a:lstStyle/>
          <a:p>
            <a:fld id="{6C276BF9-DA2C-4EDA-B310-41054C53A8AE}" type="slidenum">
              <a:rPr lang="zh-CN" altLang="en-US" smtClean="0"/>
              <a:pPr/>
              <a:t>35</a:t>
            </a:fld>
            <a:endParaRPr lang="zh-CN" altLang="en-US" dirty="0"/>
          </a:p>
        </p:txBody>
      </p:sp>
      <p:sp>
        <p:nvSpPr>
          <p:cNvPr id="5" name="object 3">
            <a:extLst>
              <a:ext uri="{FF2B5EF4-FFF2-40B4-BE49-F238E27FC236}">
                <a16:creationId xmlns:a16="http://schemas.microsoft.com/office/drawing/2014/main" id="{98C5DAD1-980E-4E03-AF64-06ED036C299F}"/>
              </a:ext>
            </a:extLst>
          </p:cNvPr>
          <p:cNvSpPr txBox="1"/>
          <p:nvPr/>
        </p:nvSpPr>
        <p:spPr>
          <a:xfrm>
            <a:off x="1115616" y="4715408"/>
            <a:ext cx="7543800" cy="505908"/>
          </a:xfrm>
          <a:prstGeom prst="rect">
            <a:avLst/>
          </a:prstGeom>
        </p:spPr>
        <p:txBody>
          <a:bodyPr vert="horz" wrap="square" lIns="0" tIns="13335" rIns="0" bIns="0" rtlCol="0">
            <a:spAutoFit/>
          </a:bodyPr>
          <a:lstStyle/>
          <a:p>
            <a:pPr marL="12700" marR="5080">
              <a:lnSpc>
                <a:spcPct val="100000"/>
              </a:lnSpc>
              <a:spcBef>
                <a:spcPts val="105"/>
              </a:spcBef>
            </a:pPr>
            <a:r>
              <a:rPr sz="3200" dirty="0" err="1">
                <a:latin typeface="黑体"/>
                <a:cs typeface="黑体"/>
              </a:rPr>
              <a:t>大数据工作流程</a:t>
            </a:r>
            <a:r>
              <a:rPr sz="3200" dirty="0">
                <a:latin typeface="黑体"/>
                <a:cs typeface="黑体"/>
              </a:rPr>
              <a:t> 与云计算的关系</a:t>
            </a:r>
            <a:r>
              <a:rPr sz="3200" spc="0" dirty="0">
                <a:latin typeface="黑体"/>
                <a:cs typeface="黑体"/>
              </a:rPr>
              <a:t>？</a:t>
            </a:r>
            <a:endParaRPr sz="3200" dirty="0">
              <a:latin typeface="黑体"/>
              <a:cs typeface="黑体"/>
            </a:endParaRPr>
          </a:p>
        </p:txBody>
      </p:sp>
      <p:sp>
        <p:nvSpPr>
          <p:cNvPr id="6" name="object 4">
            <a:extLst>
              <a:ext uri="{FF2B5EF4-FFF2-40B4-BE49-F238E27FC236}">
                <a16:creationId xmlns:a16="http://schemas.microsoft.com/office/drawing/2014/main" id="{5DE7141F-96A1-4B62-9E9F-9ADA50FAF1AD}"/>
              </a:ext>
            </a:extLst>
          </p:cNvPr>
          <p:cNvSpPr/>
          <p:nvPr/>
        </p:nvSpPr>
        <p:spPr>
          <a:xfrm>
            <a:off x="538672" y="2484815"/>
            <a:ext cx="8496944" cy="147272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8865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334F8-5D39-4EB7-8C0F-F9784C571960}"/>
              </a:ext>
            </a:extLst>
          </p:cNvPr>
          <p:cNvSpPr>
            <a:spLocks noGrp="1"/>
          </p:cNvSpPr>
          <p:nvPr>
            <p:ph type="ctrTitle"/>
          </p:nvPr>
        </p:nvSpPr>
        <p:spPr/>
        <p:txBody>
          <a:bodyPr/>
          <a:lstStyle/>
          <a:p>
            <a:r>
              <a:rPr lang="en-US" altLang="zh-CN" spc="-5" dirty="0"/>
              <a:t>AI</a:t>
            </a:r>
            <a:r>
              <a:rPr lang="zh-CN" altLang="en-US" spc="-5" dirty="0"/>
              <a:t>是大数据关键一步</a:t>
            </a:r>
            <a:endParaRPr lang="zh-CN" altLang="en-US" dirty="0"/>
          </a:p>
        </p:txBody>
      </p:sp>
      <p:sp>
        <p:nvSpPr>
          <p:cNvPr id="3" name="页脚占位符 2">
            <a:extLst>
              <a:ext uri="{FF2B5EF4-FFF2-40B4-BE49-F238E27FC236}">
                <a16:creationId xmlns:a16="http://schemas.microsoft.com/office/drawing/2014/main" id="{59FC4C6B-BFA4-48A2-928E-0CD73A8E662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D3267ED1-415D-4968-A1E0-B6301D675DE8}"/>
              </a:ext>
            </a:extLst>
          </p:cNvPr>
          <p:cNvSpPr>
            <a:spLocks noGrp="1"/>
          </p:cNvSpPr>
          <p:nvPr>
            <p:ph type="sldNum" sz="quarter" idx="11"/>
          </p:nvPr>
        </p:nvSpPr>
        <p:spPr/>
        <p:txBody>
          <a:bodyPr/>
          <a:lstStyle/>
          <a:p>
            <a:fld id="{6C276BF9-DA2C-4EDA-B310-41054C53A8AE}" type="slidenum">
              <a:rPr lang="zh-CN" altLang="en-US" smtClean="0"/>
              <a:pPr/>
              <a:t>36</a:t>
            </a:fld>
            <a:endParaRPr lang="zh-CN" altLang="en-US" dirty="0"/>
          </a:p>
        </p:txBody>
      </p:sp>
      <p:sp>
        <p:nvSpPr>
          <p:cNvPr id="5" name="object 4">
            <a:extLst>
              <a:ext uri="{FF2B5EF4-FFF2-40B4-BE49-F238E27FC236}">
                <a16:creationId xmlns:a16="http://schemas.microsoft.com/office/drawing/2014/main" id="{E8645C00-C3F7-4491-9F7C-B7CC2669790B}"/>
              </a:ext>
            </a:extLst>
          </p:cNvPr>
          <p:cNvSpPr/>
          <p:nvPr/>
        </p:nvSpPr>
        <p:spPr>
          <a:xfrm>
            <a:off x="827584" y="1518387"/>
            <a:ext cx="7752461" cy="3821225"/>
          </a:xfrm>
          <a:prstGeom prst="rect">
            <a:avLst/>
          </a:prstGeom>
          <a:blipFill>
            <a:blip r:embed="rId2"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27FD75BD-187C-47BD-9B70-48069B8FF2EC}"/>
              </a:ext>
            </a:extLst>
          </p:cNvPr>
          <p:cNvSpPr txBox="1"/>
          <p:nvPr/>
        </p:nvSpPr>
        <p:spPr>
          <a:xfrm>
            <a:off x="618180" y="5517232"/>
            <a:ext cx="40900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按照结构化与否来分</a:t>
            </a:r>
            <a:r>
              <a:rPr sz="3200" spc="0" dirty="0">
                <a:latin typeface="黑体"/>
                <a:cs typeface="黑体"/>
              </a:rPr>
              <a:t>类</a:t>
            </a:r>
            <a:endParaRPr sz="3200" dirty="0">
              <a:latin typeface="黑体"/>
              <a:cs typeface="黑体"/>
            </a:endParaRPr>
          </a:p>
        </p:txBody>
      </p:sp>
    </p:spTree>
    <p:extLst>
      <p:ext uri="{BB962C8B-B14F-4D97-AF65-F5344CB8AC3E}">
        <p14:creationId xmlns:p14="http://schemas.microsoft.com/office/powerpoint/2010/main" val="160591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ED13A-7965-4550-BFAB-2ED25680EDEE}"/>
              </a:ext>
            </a:extLst>
          </p:cNvPr>
          <p:cNvSpPr>
            <a:spLocks noGrp="1"/>
          </p:cNvSpPr>
          <p:nvPr>
            <p:ph type="ctrTitle"/>
          </p:nvPr>
        </p:nvSpPr>
        <p:spPr/>
        <p:txBody>
          <a:bodyPr/>
          <a:lstStyle/>
          <a:p>
            <a:r>
              <a:rPr lang="zh-CN" altLang="en-US" spc="-5" dirty="0"/>
              <a:t>什么是结构化数据？</a:t>
            </a:r>
            <a:endParaRPr lang="zh-CN" altLang="en-US" dirty="0"/>
          </a:p>
        </p:txBody>
      </p:sp>
      <p:sp>
        <p:nvSpPr>
          <p:cNvPr id="3" name="页脚占位符 2">
            <a:extLst>
              <a:ext uri="{FF2B5EF4-FFF2-40B4-BE49-F238E27FC236}">
                <a16:creationId xmlns:a16="http://schemas.microsoft.com/office/drawing/2014/main" id="{44BDBD26-4460-42E1-A703-BF6E88707A1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CE715655-BAE6-4158-9324-A13289D01639}"/>
              </a:ext>
            </a:extLst>
          </p:cNvPr>
          <p:cNvSpPr>
            <a:spLocks noGrp="1"/>
          </p:cNvSpPr>
          <p:nvPr>
            <p:ph type="sldNum" sz="quarter" idx="11"/>
          </p:nvPr>
        </p:nvSpPr>
        <p:spPr/>
        <p:txBody>
          <a:bodyPr/>
          <a:lstStyle/>
          <a:p>
            <a:fld id="{6C276BF9-DA2C-4EDA-B310-41054C53A8AE}" type="slidenum">
              <a:rPr lang="zh-CN" altLang="en-US" smtClean="0"/>
              <a:pPr/>
              <a:t>37</a:t>
            </a:fld>
            <a:endParaRPr lang="zh-CN" altLang="en-US" dirty="0"/>
          </a:p>
        </p:txBody>
      </p:sp>
      <p:sp>
        <p:nvSpPr>
          <p:cNvPr id="5" name="object 3">
            <a:extLst>
              <a:ext uri="{FF2B5EF4-FFF2-40B4-BE49-F238E27FC236}">
                <a16:creationId xmlns:a16="http://schemas.microsoft.com/office/drawing/2014/main" id="{3CED17F7-7BFE-4301-81E5-951EEED60BBA}"/>
              </a:ext>
            </a:extLst>
          </p:cNvPr>
          <p:cNvSpPr txBox="1"/>
          <p:nvPr/>
        </p:nvSpPr>
        <p:spPr>
          <a:xfrm>
            <a:off x="477233" y="4788275"/>
            <a:ext cx="4238783" cy="382797"/>
          </a:xfrm>
          <a:prstGeom prst="rect">
            <a:avLst/>
          </a:prstGeom>
        </p:spPr>
        <p:txBody>
          <a:bodyPr vert="horz" wrap="square" lIns="0" tIns="13335" rIns="0" bIns="0" rtlCol="0">
            <a:spAutoFit/>
          </a:bodyPr>
          <a:lstStyle/>
          <a:p>
            <a:pPr marL="12700">
              <a:lnSpc>
                <a:spcPct val="100000"/>
              </a:lnSpc>
              <a:spcBef>
                <a:spcPts val="105"/>
              </a:spcBef>
            </a:pPr>
            <a:r>
              <a:rPr sz="2400" spc="-5" dirty="0">
                <a:latin typeface="黑体"/>
                <a:cs typeface="黑体"/>
              </a:rPr>
              <a:t>结构化数据-统计学算法处</a:t>
            </a:r>
            <a:r>
              <a:rPr sz="2400" spc="0" dirty="0">
                <a:latin typeface="黑体"/>
                <a:cs typeface="黑体"/>
              </a:rPr>
              <a:t>理</a:t>
            </a:r>
            <a:endParaRPr sz="2400" dirty="0">
              <a:latin typeface="黑体"/>
              <a:cs typeface="黑体"/>
            </a:endParaRPr>
          </a:p>
        </p:txBody>
      </p:sp>
      <p:sp>
        <p:nvSpPr>
          <p:cNvPr id="6" name="object 4">
            <a:extLst>
              <a:ext uri="{FF2B5EF4-FFF2-40B4-BE49-F238E27FC236}">
                <a16:creationId xmlns:a16="http://schemas.microsoft.com/office/drawing/2014/main" id="{957ED7D0-5014-452B-8CCB-56FAD4D03C17}"/>
              </a:ext>
            </a:extLst>
          </p:cNvPr>
          <p:cNvSpPr txBox="1"/>
          <p:nvPr/>
        </p:nvSpPr>
        <p:spPr>
          <a:xfrm>
            <a:off x="5220072" y="4979673"/>
            <a:ext cx="4090035" cy="752129"/>
          </a:xfrm>
          <a:prstGeom prst="rect">
            <a:avLst/>
          </a:prstGeom>
        </p:spPr>
        <p:txBody>
          <a:bodyPr vert="horz" wrap="square" lIns="0" tIns="13335" rIns="0" bIns="0" rtlCol="0">
            <a:spAutoFit/>
          </a:bodyPr>
          <a:lstStyle/>
          <a:p>
            <a:pPr marL="12700" marR="5080">
              <a:lnSpc>
                <a:spcPct val="100000"/>
              </a:lnSpc>
              <a:spcBef>
                <a:spcPts val="105"/>
              </a:spcBef>
            </a:pPr>
            <a:r>
              <a:rPr sz="2400" spc="-5" dirty="0">
                <a:latin typeface="黑体"/>
                <a:cs typeface="黑体"/>
              </a:rPr>
              <a:t>非结构化数据-DNN处</a:t>
            </a:r>
            <a:r>
              <a:rPr sz="2400" dirty="0">
                <a:latin typeface="黑体"/>
                <a:cs typeface="黑体"/>
              </a:rPr>
              <a:t>理 </a:t>
            </a:r>
            <a:r>
              <a:rPr sz="2400" spc="-5" dirty="0">
                <a:latin typeface="黑体"/>
                <a:cs typeface="黑体"/>
              </a:rPr>
              <a:t>关键难点影响了AI兴</a:t>
            </a:r>
            <a:r>
              <a:rPr sz="2400" spc="0" dirty="0">
                <a:latin typeface="黑体"/>
                <a:cs typeface="黑体"/>
              </a:rPr>
              <a:t>衰</a:t>
            </a:r>
            <a:endParaRPr sz="2400" dirty="0">
              <a:latin typeface="黑体"/>
              <a:cs typeface="黑体"/>
            </a:endParaRPr>
          </a:p>
        </p:txBody>
      </p:sp>
      <p:sp>
        <p:nvSpPr>
          <p:cNvPr id="7" name="object 5">
            <a:extLst>
              <a:ext uri="{FF2B5EF4-FFF2-40B4-BE49-F238E27FC236}">
                <a16:creationId xmlns:a16="http://schemas.microsoft.com/office/drawing/2014/main" id="{012DF86C-336C-41E7-991C-0085839D597C}"/>
              </a:ext>
            </a:extLst>
          </p:cNvPr>
          <p:cNvSpPr/>
          <p:nvPr/>
        </p:nvSpPr>
        <p:spPr>
          <a:xfrm>
            <a:off x="5652120" y="1886713"/>
            <a:ext cx="2659379" cy="2659379"/>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D2FF2844-6FBF-48E2-A870-2B8A1D5D8BBD}"/>
              </a:ext>
            </a:extLst>
          </p:cNvPr>
          <p:cNvSpPr/>
          <p:nvPr/>
        </p:nvSpPr>
        <p:spPr>
          <a:xfrm>
            <a:off x="674369" y="2100072"/>
            <a:ext cx="3810000" cy="24460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7030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56765-3A89-42AE-9239-08266F5E3B3F}"/>
              </a:ext>
            </a:extLst>
          </p:cNvPr>
          <p:cNvSpPr>
            <a:spLocks noGrp="1"/>
          </p:cNvSpPr>
          <p:nvPr>
            <p:ph type="ctrTitle"/>
          </p:nvPr>
        </p:nvSpPr>
        <p:spPr/>
        <p:txBody>
          <a:bodyPr/>
          <a:lstStyle/>
          <a:p>
            <a:r>
              <a:rPr lang="zh-CN" altLang="en-US" dirty="0"/>
              <a:t>感知小</a:t>
            </a:r>
            <a:r>
              <a:rPr lang="zh-CN" altLang="en-US" spc="-5" dirty="0"/>
              <a:t>结</a:t>
            </a:r>
            <a:endParaRPr lang="zh-CN" altLang="en-US" dirty="0"/>
          </a:p>
        </p:txBody>
      </p:sp>
      <p:sp>
        <p:nvSpPr>
          <p:cNvPr id="3" name="页脚占位符 2">
            <a:extLst>
              <a:ext uri="{FF2B5EF4-FFF2-40B4-BE49-F238E27FC236}">
                <a16:creationId xmlns:a16="http://schemas.microsoft.com/office/drawing/2014/main" id="{D92E9B23-15F7-485D-9BC8-60B7C21A4568}"/>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E5D7999-10C4-44F3-9E95-A1E1A70764B7}"/>
              </a:ext>
            </a:extLst>
          </p:cNvPr>
          <p:cNvSpPr>
            <a:spLocks noGrp="1"/>
          </p:cNvSpPr>
          <p:nvPr>
            <p:ph type="sldNum" sz="quarter" idx="11"/>
          </p:nvPr>
        </p:nvSpPr>
        <p:spPr/>
        <p:txBody>
          <a:bodyPr/>
          <a:lstStyle/>
          <a:p>
            <a:fld id="{6C276BF9-DA2C-4EDA-B310-41054C53A8AE}" type="slidenum">
              <a:rPr lang="zh-CN" altLang="en-US" smtClean="0"/>
              <a:pPr/>
              <a:t>38</a:t>
            </a:fld>
            <a:endParaRPr lang="zh-CN" altLang="en-US" dirty="0"/>
          </a:p>
        </p:txBody>
      </p:sp>
      <p:sp>
        <p:nvSpPr>
          <p:cNvPr id="5" name="object 5">
            <a:extLst>
              <a:ext uri="{FF2B5EF4-FFF2-40B4-BE49-F238E27FC236}">
                <a16:creationId xmlns:a16="http://schemas.microsoft.com/office/drawing/2014/main" id="{F243687B-8082-40E0-B0DD-6029934FB894}"/>
              </a:ext>
            </a:extLst>
          </p:cNvPr>
          <p:cNvSpPr/>
          <p:nvPr/>
        </p:nvSpPr>
        <p:spPr>
          <a:xfrm>
            <a:off x="1619672" y="1556792"/>
            <a:ext cx="6186664" cy="3866665"/>
          </a:xfrm>
          <a:prstGeom prst="rect">
            <a:avLst/>
          </a:prstGeom>
          <a:blipFill>
            <a:blip r:embed="rId2"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0B71219D-90D0-47E4-85D9-27E074445724}"/>
              </a:ext>
            </a:extLst>
          </p:cNvPr>
          <p:cNvSpPr txBox="1"/>
          <p:nvPr/>
        </p:nvSpPr>
        <p:spPr>
          <a:xfrm>
            <a:off x="5292080" y="5732312"/>
            <a:ext cx="3603497" cy="382797"/>
          </a:xfrm>
          <a:prstGeom prst="rect">
            <a:avLst/>
          </a:prstGeom>
        </p:spPr>
        <p:txBody>
          <a:bodyPr vert="horz" wrap="square" lIns="0" tIns="13335" rIns="0" bIns="0" rtlCol="0">
            <a:spAutoFit/>
          </a:bodyPr>
          <a:lstStyle/>
          <a:p>
            <a:pPr marL="12700">
              <a:lnSpc>
                <a:spcPct val="100000"/>
              </a:lnSpc>
              <a:spcBef>
                <a:spcPts val="105"/>
              </a:spcBef>
            </a:pPr>
            <a:r>
              <a:rPr sz="2400" dirty="0">
                <a:latin typeface="黑体"/>
                <a:cs typeface="黑体"/>
              </a:rPr>
              <a:t>举例：野生哺乳动物与</a:t>
            </a:r>
            <a:r>
              <a:rPr sz="2400" spc="0" dirty="0">
                <a:latin typeface="黑体"/>
                <a:cs typeface="黑体"/>
              </a:rPr>
              <a:t>人</a:t>
            </a:r>
            <a:endParaRPr sz="2400" dirty="0">
              <a:latin typeface="黑体"/>
              <a:cs typeface="黑体"/>
            </a:endParaRPr>
          </a:p>
        </p:txBody>
      </p:sp>
      <p:sp>
        <p:nvSpPr>
          <p:cNvPr id="8" name="object 4">
            <a:extLst>
              <a:ext uri="{FF2B5EF4-FFF2-40B4-BE49-F238E27FC236}">
                <a16:creationId xmlns:a16="http://schemas.microsoft.com/office/drawing/2014/main" id="{A0E1E9D8-07E6-4AD0-AE96-585DA33F9174}"/>
              </a:ext>
            </a:extLst>
          </p:cNvPr>
          <p:cNvSpPr txBox="1"/>
          <p:nvPr/>
        </p:nvSpPr>
        <p:spPr>
          <a:xfrm>
            <a:off x="611560" y="5732312"/>
            <a:ext cx="3603497" cy="382797"/>
          </a:xfrm>
          <a:prstGeom prst="rect">
            <a:avLst/>
          </a:prstGeom>
        </p:spPr>
        <p:txBody>
          <a:bodyPr vert="horz" wrap="square" lIns="0" tIns="13335" rIns="0" bIns="0" rtlCol="0">
            <a:spAutoFit/>
          </a:bodyPr>
          <a:lstStyle/>
          <a:p>
            <a:pPr marL="12700">
              <a:lnSpc>
                <a:spcPct val="100000"/>
              </a:lnSpc>
              <a:spcBef>
                <a:spcPts val="105"/>
              </a:spcBef>
            </a:pPr>
            <a:r>
              <a:rPr sz="2400" dirty="0">
                <a:latin typeface="黑体"/>
                <a:cs typeface="黑体"/>
              </a:rPr>
              <a:t>感知不是关键，认知才</a:t>
            </a:r>
            <a:r>
              <a:rPr sz="2400" spc="0" dirty="0">
                <a:latin typeface="黑体"/>
                <a:cs typeface="黑体"/>
              </a:rPr>
              <a:t>是</a:t>
            </a:r>
            <a:endParaRPr sz="2400" dirty="0">
              <a:latin typeface="黑体"/>
              <a:cs typeface="黑体"/>
            </a:endParaRPr>
          </a:p>
        </p:txBody>
      </p:sp>
    </p:spTree>
    <p:extLst>
      <p:ext uri="{BB962C8B-B14F-4D97-AF65-F5344CB8AC3E}">
        <p14:creationId xmlns:p14="http://schemas.microsoft.com/office/powerpoint/2010/main" val="2767947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0635E-D1B5-42BD-A877-08EFC6D513AD}"/>
              </a:ext>
            </a:extLst>
          </p:cNvPr>
          <p:cNvSpPr>
            <a:spLocks noGrp="1"/>
          </p:cNvSpPr>
          <p:nvPr>
            <p:ph type="ctrTitle"/>
          </p:nvPr>
        </p:nvSpPr>
        <p:spPr/>
        <p:txBody>
          <a:bodyPr/>
          <a:lstStyle/>
          <a:p>
            <a:r>
              <a:rPr lang="zh-CN" altLang="en-US" dirty="0"/>
              <a:t>认知概</a:t>
            </a:r>
            <a:r>
              <a:rPr lang="zh-CN" altLang="en-US" spc="-5" dirty="0"/>
              <a:t>述</a:t>
            </a:r>
            <a:endParaRPr lang="zh-CN" altLang="en-US" dirty="0"/>
          </a:p>
        </p:txBody>
      </p:sp>
      <p:sp>
        <p:nvSpPr>
          <p:cNvPr id="3" name="页脚占位符 2">
            <a:extLst>
              <a:ext uri="{FF2B5EF4-FFF2-40B4-BE49-F238E27FC236}">
                <a16:creationId xmlns:a16="http://schemas.microsoft.com/office/drawing/2014/main" id="{55A441B3-3017-4BD6-A8D0-DB7C537ED9C6}"/>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56525BEF-1409-4927-9F58-C1D67B9F471D}"/>
              </a:ext>
            </a:extLst>
          </p:cNvPr>
          <p:cNvSpPr>
            <a:spLocks noGrp="1"/>
          </p:cNvSpPr>
          <p:nvPr>
            <p:ph type="sldNum" sz="quarter" idx="11"/>
          </p:nvPr>
        </p:nvSpPr>
        <p:spPr/>
        <p:txBody>
          <a:bodyPr/>
          <a:lstStyle/>
          <a:p>
            <a:fld id="{6C276BF9-DA2C-4EDA-B310-41054C53A8AE}" type="slidenum">
              <a:rPr lang="zh-CN" altLang="en-US" smtClean="0"/>
              <a:pPr/>
              <a:t>39</a:t>
            </a:fld>
            <a:endParaRPr lang="zh-CN" altLang="en-US" dirty="0"/>
          </a:p>
        </p:txBody>
      </p:sp>
      <p:sp>
        <p:nvSpPr>
          <p:cNvPr id="5" name="object 4">
            <a:extLst>
              <a:ext uri="{FF2B5EF4-FFF2-40B4-BE49-F238E27FC236}">
                <a16:creationId xmlns:a16="http://schemas.microsoft.com/office/drawing/2014/main" id="{872AFFE5-D454-4A10-8516-295CFBD6F68D}"/>
              </a:ext>
            </a:extLst>
          </p:cNvPr>
          <p:cNvSpPr txBox="1"/>
          <p:nvPr/>
        </p:nvSpPr>
        <p:spPr>
          <a:xfrm>
            <a:off x="6241659" y="2276872"/>
            <a:ext cx="702310" cy="280670"/>
          </a:xfrm>
          <a:prstGeom prst="rect">
            <a:avLst/>
          </a:prstGeom>
        </p:spPr>
        <p:txBody>
          <a:bodyPr vert="horz" wrap="square" lIns="0" tIns="15875" rIns="0" bIns="0" rtlCol="0">
            <a:spAutoFit/>
          </a:bodyPr>
          <a:lstStyle/>
          <a:p>
            <a:pPr marL="12700">
              <a:lnSpc>
                <a:spcPct val="100000"/>
              </a:lnSpc>
              <a:spcBef>
                <a:spcPts val="125"/>
              </a:spcBef>
            </a:pPr>
            <a:r>
              <a:rPr sz="1650" b="1" i="1" spc="-565" dirty="0">
                <a:solidFill>
                  <a:srgbClr val="6F2F9F"/>
                </a:solidFill>
                <a:latin typeface="宋体"/>
                <a:cs typeface="宋体"/>
              </a:rPr>
              <a:t>第三</a:t>
            </a:r>
            <a:r>
              <a:rPr sz="1650" b="1" i="1" spc="-65" dirty="0">
                <a:solidFill>
                  <a:srgbClr val="6F2F9F"/>
                </a:solidFill>
                <a:latin typeface="宋体"/>
                <a:cs typeface="宋体"/>
              </a:rPr>
              <a:t>步</a:t>
            </a:r>
            <a:endParaRPr sz="1650" dirty="0">
              <a:latin typeface="宋体"/>
              <a:cs typeface="宋体"/>
            </a:endParaRPr>
          </a:p>
        </p:txBody>
      </p:sp>
      <p:sp>
        <p:nvSpPr>
          <p:cNvPr id="6" name="object 5">
            <a:extLst>
              <a:ext uri="{FF2B5EF4-FFF2-40B4-BE49-F238E27FC236}">
                <a16:creationId xmlns:a16="http://schemas.microsoft.com/office/drawing/2014/main" id="{75367916-3EB7-46FC-942B-52FA9A27F5CA}"/>
              </a:ext>
            </a:extLst>
          </p:cNvPr>
          <p:cNvSpPr txBox="1"/>
          <p:nvPr/>
        </p:nvSpPr>
        <p:spPr>
          <a:xfrm>
            <a:off x="6241659" y="3379003"/>
            <a:ext cx="702310" cy="280670"/>
          </a:xfrm>
          <a:prstGeom prst="rect">
            <a:avLst/>
          </a:prstGeom>
        </p:spPr>
        <p:txBody>
          <a:bodyPr vert="horz" wrap="square" lIns="0" tIns="15875" rIns="0" bIns="0" rtlCol="0">
            <a:spAutoFit/>
          </a:bodyPr>
          <a:lstStyle/>
          <a:p>
            <a:pPr marL="12700">
              <a:lnSpc>
                <a:spcPct val="100000"/>
              </a:lnSpc>
              <a:spcBef>
                <a:spcPts val="125"/>
              </a:spcBef>
            </a:pPr>
            <a:r>
              <a:rPr sz="1650" b="1" i="1" spc="-565" dirty="0">
                <a:solidFill>
                  <a:srgbClr val="8DC8CC"/>
                </a:solidFill>
                <a:latin typeface="宋体"/>
                <a:cs typeface="宋体"/>
              </a:rPr>
              <a:t>第二</a:t>
            </a:r>
            <a:r>
              <a:rPr sz="1650" b="1" i="1" spc="-65" dirty="0">
                <a:solidFill>
                  <a:srgbClr val="8DC8CC"/>
                </a:solidFill>
                <a:latin typeface="宋体"/>
                <a:cs typeface="宋体"/>
              </a:rPr>
              <a:t>步</a:t>
            </a:r>
            <a:endParaRPr sz="1650">
              <a:latin typeface="宋体"/>
              <a:cs typeface="宋体"/>
            </a:endParaRPr>
          </a:p>
        </p:txBody>
      </p:sp>
      <p:sp>
        <p:nvSpPr>
          <p:cNvPr id="7" name="object 6">
            <a:extLst>
              <a:ext uri="{FF2B5EF4-FFF2-40B4-BE49-F238E27FC236}">
                <a16:creationId xmlns:a16="http://schemas.microsoft.com/office/drawing/2014/main" id="{E17AAAE5-38CE-4704-99D1-5256EE3FB7D6}"/>
              </a:ext>
            </a:extLst>
          </p:cNvPr>
          <p:cNvSpPr txBox="1"/>
          <p:nvPr/>
        </p:nvSpPr>
        <p:spPr>
          <a:xfrm>
            <a:off x="6228184" y="4336240"/>
            <a:ext cx="702310" cy="280670"/>
          </a:xfrm>
          <a:prstGeom prst="rect">
            <a:avLst/>
          </a:prstGeom>
        </p:spPr>
        <p:txBody>
          <a:bodyPr vert="horz" wrap="square" lIns="0" tIns="15875" rIns="0" bIns="0" rtlCol="0">
            <a:spAutoFit/>
          </a:bodyPr>
          <a:lstStyle/>
          <a:p>
            <a:pPr marL="12700">
              <a:lnSpc>
                <a:spcPct val="100000"/>
              </a:lnSpc>
              <a:spcBef>
                <a:spcPts val="125"/>
              </a:spcBef>
            </a:pPr>
            <a:r>
              <a:rPr sz="1650" b="1" i="1" spc="-565" dirty="0">
                <a:solidFill>
                  <a:srgbClr val="9FC5A1"/>
                </a:solidFill>
                <a:latin typeface="宋体"/>
                <a:cs typeface="宋体"/>
              </a:rPr>
              <a:t>第一</a:t>
            </a:r>
            <a:r>
              <a:rPr sz="1650" b="1" i="1" spc="-65" dirty="0">
                <a:solidFill>
                  <a:srgbClr val="9FC5A1"/>
                </a:solidFill>
                <a:latin typeface="宋体"/>
                <a:cs typeface="宋体"/>
              </a:rPr>
              <a:t>步</a:t>
            </a:r>
            <a:endParaRPr sz="1650">
              <a:latin typeface="宋体"/>
              <a:cs typeface="宋体"/>
            </a:endParaRPr>
          </a:p>
        </p:txBody>
      </p:sp>
      <p:sp>
        <p:nvSpPr>
          <p:cNvPr id="8" name="object 7">
            <a:extLst>
              <a:ext uri="{FF2B5EF4-FFF2-40B4-BE49-F238E27FC236}">
                <a16:creationId xmlns:a16="http://schemas.microsoft.com/office/drawing/2014/main" id="{EF02ED81-823C-498C-9C9C-99AAD083ACEB}"/>
              </a:ext>
            </a:extLst>
          </p:cNvPr>
          <p:cNvSpPr/>
          <p:nvPr/>
        </p:nvSpPr>
        <p:spPr>
          <a:xfrm>
            <a:off x="1624330" y="3173301"/>
            <a:ext cx="2430145" cy="1590040"/>
          </a:xfrm>
          <a:custGeom>
            <a:avLst/>
            <a:gdLst/>
            <a:ahLst/>
            <a:cxnLst/>
            <a:rect l="l" t="t" r="r" b="b"/>
            <a:pathLst>
              <a:path w="2430145" h="1590039">
                <a:moveTo>
                  <a:pt x="0" y="1589620"/>
                </a:moveTo>
                <a:lnTo>
                  <a:pt x="237070" y="975779"/>
                </a:lnTo>
                <a:lnTo>
                  <a:pt x="2190762" y="0"/>
                </a:lnTo>
                <a:lnTo>
                  <a:pt x="2429941" y="615950"/>
                </a:lnTo>
                <a:lnTo>
                  <a:pt x="0" y="1589620"/>
                </a:lnTo>
                <a:close/>
              </a:path>
            </a:pathLst>
          </a:custGeom>
          <a:solidFill>
            <a:srgbClr val="A6A6A6"/>
          </a:solidFill>
        </p:spPr>
        <p:txBody>
          <a:bodyPr wrap="square" lIns="0" tIns="0" rIns="0" bIns="0" rtlCol="0"/>
          <a:lstStyle/>
          <a:p>
            <a:endParaRPr/>
          </a:p>
        </p:txBody>
      </p:sp>
      <p:sp>
        <p:nvSpPr>
          <p:cNvPr id="9" name="object 8">
            <a:extLst>
              <a:ext uri="{FF2B5EF4-FFF2-40B4-BE49-F238E27FC236}">
                <a16:creationId xmlns:a16="http://schemas.microsoft.com/office/drawing/2014/main" id="{A83142EA-6BEC-4490-BD50-5000D155E749}"/>
              </a:ext>
            </a:extLst>
          </p:cNvPr>
          <p:cNvSpPr/>
          <p:nvPr/>
        </p:nvSpPr>
        <p:spPr>
          <a:xfrm>
            <a:off x="2003221" y="2191171"/>
            <a:ext cx="1670050" cy="1598295"/>
          </a:xfrm>
          <a:custGeom>
            <a:avLst/>
            <a:gdLst/>
            <a:ahLst/>
            <a:cxnLst/>
            <a:rect l="l" t="t" r="r" b="b"/>
            <a:pathLst>
              <a:path w="1670050" h="1598295">
                <a:moveTo>
                  <a:pt x="0" y="1598079"/>
                </a:moveTo>
                <a:lnTo>
                  <a:pt x="239179" y="982129"/>
                </a:lnTo>
                <a:lnTo>
                  <a:pt x="1428750" y="0"/>
                </a:lnTo>
                <a:lnTo>
                  <a:pt x="1670050" y="622300"/>
                </a:lnTo>
                <a:lnTo>
                  <a:pt x="0" y="1598079"/>
                </a:lnTo>
                <a:close/>
              </a:path>
            </a:pathLst>
          </a:custGeom>
          <a:solidFill>
            <a:srgbClr val="461F48"/>
          </a:solidFill>
        </p:spPr>
        <p:txBody>
          <a:bodyPr wrap="square" lIns="0" tIns="0" rIns="0" bIns="0" rtlCol="0"/>
          <a:lstStyle/>
          <a:p>
            <a:endParaRPr/>
          </a:p>
        </p:txBody>
      </p:sp>
      <p:sp>
        <p:nvSpPr>
          <p:cNvPr id="10" name="object 9">
            <a:extLst>
              <a:ext uri="{FF2B5EF4-FFF2-40B4-BE49-F238E27FC236}">
                <a16:creationId xmlns:a16="http://schemas.microsoft.com/office/drawing/2014/main" id="{4AB93A5B-027C-4C5A-9A7D-673678EF04A0}"/>
              </a:ext>
            </a:extLst>
          </p:cNvPr>
          <p:cNvSpPr/>
          <p:nvPr/>
        </p:nvSpPr>
        <p:spPr>
          <a:xfrm>
            <a:off x="1624330" y="4149080"/>
            <a:ext cx="2809240" cy="614045"/>
          </a:xfrm>
          <a:custGeom>
            <a:avLst/>
            <a:gdLst/>
            <a:ahLst/>
            <a:cxnLst/>
            <a:rect l="l" t="t" r="r" b="b"/>
            <a:pathLst>
              <a:path w="2809240" h="614045">
                <a:moveTo>
                  <a:pt x="2808820" y="613841"/>
                </a:moveTo>
                <a:lnTo>
                  <a:pt x="0" y="613841"/>
                </a:lnTo>
                <a:lnTo>
                  <a:pt x="237070" y="0"/>
                </a:lnTo>
                <a:lnTo>
                  <a:pt x="2567520" y="0"/>
                </a:lnTo>
                <a:lnTo>
                  <a:pt x="2808820" y="613841"/>
                </a:lnTo>
                <a:close/>
              </a:path>
            </a:pathLst>
          </a:custGeom>
          <a:solidFill>
            <a:srgbClr val="9FC5A1"/>
          </a:solidFill>
        </p:spPr>
        <p:txBody>
          <a:bodyPr wrap="square" lIns="0" tIns="0" rIns="0" bIns="0" rtlCol="0"/>
          <a:lstStyle/>
          <a:p>
            <a:endParaRPr/>
          </a:p>
        </p:txBody>
      </p:sp>
      <p:sp>
        <p:nvSpPr>
          <p:cNvPr id="11" name="object 10">
            <a:extLst>
              <a:ext uri="{FF2B5EF4-FFF2-40B4-BE49-F238E27FC236}">
                <a16:creationId xmlns:a16="http://schemas.microsoft.com/office/drawing/2014/main" id="{B2444A04-4C3A-48AD-B924-F804C32BF400}"/>
              </a:ext>
            </a:extLst>
          </p:cNvPr>
          <p:cNvSpPr/>
          <p:nvPr/>
        </p:nvSpPr>
        <p:spPr>
          <a:xfrm>
            <a:off x="2382101" y="2191171"/>
            <a:ext cx="1291590" cy="622300"/>
          </a:xfrm>
          <a:custGeom>
            <a:avLst/>
            <a:gdLst/>
            <a:ahLst/>
            <a:cxnLst/>
            <a:rect l="l" t="t" r="r" b="b"/>
            <a:pathLst>
              <a:path w="1291589" h="622300">
                <a:moveTo>
                  <a:pt x="1291170" y="622300"/>
                </a:moveTo>
                <a:lnTo>
                  <a:pt x="0" y="622300"/>
                </a:lnTo>
                <a:lnTo>
                  <a:pt x="243420" y="0"/>
                </a:lnTo>
                <a:lnTo>
                  <a:pt x="1049870" y="0"/>
                </a:lnTo>
                <a:lnTo>
                  <a:pt x="1291170" y="622300"/>
                </a:lnTo>
                <a:close/>
              </a:path>
            </a:pathLst>
          </a:custGeom>
          <a:solidFill>
            <a:srgbClr val="8E5493"/>
          </a:solidFill>
        </p:spPr>
        <p:txBody>
          <a:bodyPr wrap="square" lIns="0" tIns="0" rIns="0" bIns="0" rtlCol="0"/>
          <a:lstStyle/>
          <a:p>
            <a:endParaRPr/>
          </a:p>
        </p:txBody>
      </p:sp>
      <p:sp>
        <p:nvSpPr>
          <p:cNvPr id="12" name="object 11">
            <a:extLst>
              <a:ext uri="{FF2B5EF4-FFF2-40B4-BE49-F238E27FC236}">
                <a16:creationId xmlns:a16="http://schemas.microsoft.com/office/drawing/2014/main" id="{4D4C8DF6-364D-48AD-9A6E-32872BBC236A}"/>
              </a:ext>
            </a:extLst>
          </p:cNvPr>
          <p:cNvSpPr/>
          <p:nvPr/>
        </p:nvSpPr>
        <p:spPr>
          <a:xfrm>
            <a:off x="2003221" y="3173301"/>
            <a:ext cx="2051050" cy="615950"/>
          </a:xfrm>
          <a:custGeom>
            <a:avLst/>
            <a:gdLst/>
            <a:ahLst/>
            <a:cxnLst/>
            <a:rect l="l" t="t" r="r" b="b"/>
            <a:pathLst>
              <a:path w="2051050" h="615950">
                <a:moveTo>
                  <a:pt x="2051050" y="615950"/>
                </a:moveTo>
                <a:lnTo>
                  <a:pt x="0" y="615950"/>
                </a:lnTo>
                <a:lnTo>
                  <a:pt x="239179" y="0"/>
                </a:lnTo>
                <a:lnTo>
                  <a:pt x="1811870" y="0"/>
                </a:lnTo>
                <a:lnTo>
                  <a:pt x="2051050" y="615950"/>
                </a:lnTo>
                <a:close/>
              </a:path>
            </a:pathLst>
          </a:custGeom>
          <a:solidFill>
            <a:srgbClr val="8DC8CC"/>
          </a:solidFill>
        </p:spPr>
        <p:txBody>
          <a:bodyPr wrap="square" lIns="0" tIns="0" rIns="0" bIns="0" rtlCol="0"/>
          <a:lstStyle/>
          <a:p>
            <a:endParaRPr/>
          </a:p>
        </p:txBody>
      </p:sp>
      <p:sp>
        <p:nvSpPr>
          <p:cNvPr id="13" name="object 12">
            <a:extLst>
              <a:ext uri="{FF2B5EF4-FFF2-40B4-BE49-F238E27FC236}">
                <a16:creationId xmlns:a16="http://schemas.microsoft.com/office/drawing/2014/main" id="{FB35C315-14A3-406F-B088-CB30F29CFEB0}"/>
              </a:ext>
            </a:extLst>
          </p:cNvPr>
          <p:cNvSpPr/>
          <p:nvPr/>
        </p:nvSpPr>
        <p:spPr>
          <a:xfrm>
            <a:off x="3668509" y="2448867"/>
            <a:ext cx="2276467" cy="106806"/>
          </a:xfrm>
          <a:prstGeom prst="rect">
            <a:avLst/>
          </a:prstGeom>
          <a:blipFill>
            <a:blip r:embed="rId2"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3FB733BD-9415-4013-976E-473001B31902}"/>
              </a:ext>
            </a:extLst>
          </p:cNvPr>
          <p:cNvSpPr/>
          <p:nvPr/>
        </p:nvSpPr>
        <p:spPr>
          <a:xfrm>
            <a:off x="4030459" y="3426767"/>
            <a:ext cx="1914517" cy="111125"/>
          </a:xfrm>
          <a:prstGeom prst="rect">
            <a:avLst/>
          </a:prstGeom>
          <a:blipFill>
            <a:blip r:embed="rId3" cstate="print"/>
            <a:stretch>
              <a:fillRect/>
            </a:stretch>
          </a:blipFill>
        </p:spPr>
        <p:txBody>
          <a:bodyPr wrap="square" lIns="0" tIns="0" rIns="0" bIns="0" rtlCol="0"/>
          <a:lstStyle/>
          <a:p>
            <a:endParaRPr/>
          </a:p>
        </p:txBody>
      </p:sp>
      <p:sp>
        <p:nvSpPr>
          <p:cNvPr id="15" name="object 14">
            <a:extLst>
              <a:ext uri="{FF2B5EF4-FFF2-40B4-BE49-F238E27FC236}">
                <a16:creationId xmlns:a16="http://schemas.microsoft.com/office/drawing/2014/main" id="{63B117B3-AEC7-418A-86ED-7C8154AF4CBC}"/>
              </a:ext>
            </a:extLst>
          </p:cNvPr>
          <p:cNvSpPr/>
          <p:nvPr/>
        </p:nvSpPr>
        <p:spPr>
          <a:xfrm>
            <a:off x="4428388" y="4402559"/>
            <a:ext cx="1516588" cy="110998"/>
          </a:xfrm>
          <a:prstGeom prst="rect">
            <a:avLst/>
          </a:prstGeom>
          <a:blipFill>
            <a:blip r:embed="rId4"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70B80BA4-F0DB-4572-BDC8-7869E70DDAF7}"/>
              </a:ext>
            </a:extLst>
          </p:cNvPr>
          <p:cNvSpPr txBox="1"/>
          <p:nvPr/>
        </p:nvSpPr>
        <p:spPr>
          <a:xfrm>
            <a:off x="2439924" y="4338309"/>
            <a:ext cx="125031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宋体"/>
                <a:cs typeface="宋体"/>
              </a:rPr>
              <a:t>提取关键信</a:t>
            </a:r>
            <a:r>
              <a:rPr sz="1600" b="1" spc="-15" dirty="0">
                <a:solidFill>
                  <a:srgbClr val="FFFFFF"/>
                </a:solidFill>
                <a:latin typeface="宋体"/>
                <a:cs typeface="宋体"/>
              </a:rPr>
              <a:t>息</a:t>
            </a:r>
            <a:endParaRPr sz="1600">
              <a:latin typeface="宋体"/>
              <a:cs typeface="宋体"/>
            </a:endParaRPr>
          </a:p>
        </p:txBody>
      </p:sp>
      <p:sp>
        <p:nvSpPr>
          <p:cNvPr id="17" name="object 16">
            <a:extLst>
              <a:ext uri="{FF2B5EF4-FFF2-40B4-BE49-F238E27FC236}">
                <a16:creationId xmlns:a16="http://schemas.microsoft.com/office/drawing/2014/main" id="{2C154003-5B03-4BBF-AB52-BB2791BAE7D6}"/>
              </a:ext>
            </a:extLst>
          </p:cNvPr>
          <p:cNvSpPr txBox="1"/>
          <p:nvPr/>
        </p:nvSpPr>
        <p:spPr>
          <a:xfrm>
            <a:off x="2629713" y="3350466"/>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宋体"/>
                <a:cs typeface="宋体"/>
              </a:rPr>
              <a:t>抽象提</a:t>
            </a:r>
            <a:r>
              <a:rPr sz="1600" b="1" spc="-15" dirty="0">
                <a:solidFill>
                  <a:srgbClr val="FFFFFF"/>
                </a:solidFill>
                <a:latin typeface="宋体"/>
                <a:cs typeface="宋体"/>
              </a:rPr>
              <a:t>炼</a:t>
            </a:r>
            <a:endParaRPr sz="1600">
              <a:latin typeface="宋体"/>
              <a:cs typeface="宋体"/>
            </a:endParaRPr>
          </a:p>
        </p:txBody>
      </p:sp>
      <p:sp>
        <p:nvSpPr>
          <p:cNvPr id="18" name="object 17">
            <a:extLst>
              <a:ext uri="{FF2B5EF4-FFF2-40B4-BE49-F238E27FC236}">
                <a16:creationId xmlns:a16="http://schemas.microsoft.com/office/drawing/2014/main" id="{E504E7A9-6F1C-476D-BF1E-8D152BDCE04C}"/>
              </a:ext>
            </a:extLst>
          </p:cNvPr>
          <p:cNvSpPr txBox="1"/>
          <p:nvPr/>
        </p:nvSpPr>
        <p:spPr>
          <a:xfrm>
            <a:off x="2848863" y="2334466"/>
            <a:ext cx="432434" cy="268605"/>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宋体"/>
                <a:cs typeface="宋体"/>
              </a:rPr>
              <a:t>推</a:t>
            </a:r>
            <a:r>
              <a:rPr sz="1600" b="1" spc="-15" dirty="0">
                <a:solidFill>
                  <a:srgbClr val="FFFFFF"/>
                </a:solidFill>
                <a:latin typeface="宋体"/>
                <a:cs typeface="宋体"/>
              </a:rPr>
              <a:t>理</a:t>
            </a:r>
            <a:endParaRPr sz="1600">
              <a:latin typeface="宋体"/>
              <a:cs typeface="宋体"/>
            </a:endParaRPr>
          </a:p>
        </p:txBody>
      </p:sp>
      <p:sp>
        <p:nvSpPr>
          <p:cNvPr id="19" name="object 3">
            <a:extLst>
              <a:ext uri="{FF2B5EF4-FFF2-40B4-BE49-F238E27FC236}">
                <a16:creationId xmlns:a16="http://schemas.microsoft.com/office/drawing/2014/main" id="{27CFCB01-7106-417C-A2F3-47C67C7BF087}"/>
              </a:ext>
            </a:extLst>
          </p:cNvPr>
          <p:cNvSpPr txBox="1"/>
          <p:nvPr/>
        </p:nvSpPr>
        <p:spPr>
          <a:xfrm>
            <a:off x="3027896" y="5366932"/>
            <a:ext cx="28708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认知的三个层</a:t>
            </a:r>
            <a:r>
              <a:rPr sz="3200" spc="0" dirty="0">
                <a:latin typeface="黑体"/>
                <a:cs typeface="黑体"/>
              </a:rPr>
              <a:t>次</a:t>
            </a:r>
            <a:endParaRPr sz="3200" dirty="0">
              <a:latin typeface="黑体"/>
              <a:cs typeface="黑体"/>
            </a:endParaRPr>
          </a:p>
        </p:txBody>
      </p:sp>
    </p:spTree>
    <p:extLst>
      <p:ext uri="{BB962C8B-B14F-4D97-AF65-F5344CB8AC3E}">
        <p14:creationId xmlns:p14="http://schemas.microsoft.com/office/powerpoint/2010/main" val="292581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ACABE4-D2D9-44B7-BDA4-47D3A5506E8B}"/>
              </a:ext>
            </a:extLst>
          </p:cNvPr>
          <p:cNvSpPr>
            <a:spLocks noGrp="1"/>
          </p:cNvSpPr>
          <p:nvPr>
            <p:ph type="ctrTitle"/>
          </p:nvPr>
        </p:nvSpPr>
        <p:spPr/>
        <p:txBody>
          <a:bodyPr/>
          <a:lstStyle/>
          <a:p>
            <a:r>
              <a:rPr lang="zh-CN" altLang="en-US" dirty="0"/>
              <a:t>目录</a:t>
            </a:r>
          </a:p>
        </p:txBody>
      </p:sp>
      <p:sp>
        <p:nvSpPr>
          <p:cNvPr id="6" name="文本占位符 5">
            <a:extLst>
              <a:ext uri="{FF2B5EF4-FFF2-40B4-BE49-F238E27FC236}">
                <a16:creationId xmlns:a16="http://schemas.microsoft.com/office/drawing/2014/main" id="{95C4FCE8-AFE8-43CF-BC25-608E825EB3C7}"/>
              </a:ext>
            </a:extLst>
          </p:cNvPr>
          <p:cNvSpPr>
            <a:spLocks noGrp="1"/>
          </p:cNvSpPr>
          <p:nvPr>
            <p:ph type="body" sz="quarter" idx="14"/>
          </p:nvPr>
        </p:nvSpPr>
        <p:spPr>
          <a:xfrm>
            <a:off x="1475656" y="1844675"/>
            <a:ext cx="6552728" cy="4752975"/>
          </a:xfrm>
        </p:spPr>
        <p:txBody>
          <a:bodyPr/>
          <a:lstStyle/>
          <a:p>
            <a:r>
              <a:rPr lang="zh-CN" altLang="en-US" dirty="0">
                <a:solidFill>
                  <a:srgbClr val="C00000"/>
                </a:solidFill>
              </a:rPr>
              <a:t>课程简介</a:t>
            </a:r>
            <a:endParaRPr lang="en-US" altLang="zh-CN" dirty="0">
              <a:solidFill>
                <a:srgbClr val="C00000"/>
              </a:solidFill>
            </a:endParaRPr>
          </a:p>
          <a:p>
            <a:endParaRPr lang="en-US" altLang="zh-CN" dirty="0"/>
          </a:p>
          <a:p>
            <a:r>
              <a:rPr lang="zh-CN" altLang="en-US" dirty="0"/>
              <a:t>人工智能概述</a:t>
            </a:r>
            <a:endParaRPr lang="en-US" altLang="zh-CN" dirty="0"/>
          </a:p>
          <a:p>
            <a:endParaRPr lang="en-US" altLang="zh-CN" dirty="0"/>
          </a:p>
          <a:p>
            <a:r>
              <a:rPr lang="zh-CN" altLang="en-US" dirty="0"/>
              <a:t>机器学习概述</a:t>
            </a:r>
            <a:endParaRPr lang="en-US" altLang="zh-CN" dirty="0"/>
          </a:p>
          <a:p>
            <a:endParaRPr lang="en-US" altLang="zh-CN" dirty="0"/>
          </a:p>
          <a:p>
            <a:r>
              <a:rPr lang="en-US" altLang="zh-CN" dirty="0"/>
              <a:t>AI</a:t>
            </a:r>
            <a:r>
              <a:rPr lang="zh-CN" altLang="en-US" dirty="0"/>
              <a:t>修炼之路</a:t>
            </a:r>
          </a:p>
        </p:txBody>
      </p:sp>
    </p:spTree>
    <p:extLst>
      <p:ext uri="{BB962C8B-B14F-4D97-AF65-F5344CB8AC3E}">
        <p14:creationId xmlns:p14="http://schemas.microsoft.com/office/powerpoint/2010/main" val="3221460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93EBB-8202-4985-B6BD-3D996B59001A}"/>
              </a:ext>
            </a:extLst>
          </p:cNvPr>
          <p:cNvSpPr>
            <a:spLocks noGrp="1"/>
          </p:cNvSpPr>
          <p:nvPr>
            <p:ph type="ctrTitle"/>
          </p:nvPr>
        </p:nvSpPr>
        <p:spPr/>
        <p:txBody>
          <a:bodyPr/>
          <a:lstStyle/>
          <a:p>
            <a:r>
              <a:rPr lang="zh-CN" altLang="en-US" dirty="0"/>
              <a:t>关于认知的小例子</a:t>
            </a:r>
          </a:p>
        </p:txBody>
      </p:sp>
      <p:sp>
        <p:nvSpPr>
          <p:cNvPr id="3" name="页脚占位符 2">
            <a:extLst>
              <a:ext uri="{FF2B5EF4-FFF2-40B4-BE49-F238E27FC236}">
                <a16:creationId xmlns:a16="http://schemas.microsoft.com/office/drawing/2014/main" id="{07221D44-4EC5-4A09-B1E9-DB7D392AFCE9}"/>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2593BEF9-C48B-40D1-BA00-2E4A5C77C7D2}"/>
              </a:ext>
            </a:extLst>
          </p:cNvPr>
          <p:cNvSpPr>
            <a:spLocks noGrp="1"/>
          </p:cNvSpPr>
          <p:nvPr>
            <p:ph type="sldNum" sz="quarter" idx="11"/>
          </p:nvPr>
        </p:nvSpPr>
        <p:spPr/>
        <p:txBody>
          <a:bodyPr/>
          <a:lstStyle/>
          <a:p>
            <a:fld id="{6C276BF9-DA2C-4EDA-B310-41054C53A8AE}" type="slidenum">
              <a:rPr lang="zh-CN" altLang="en-US" smtClean="0"/>
              <a:pPr/>
              <a:t>40</a:t>
            </a:fld>
            <a:endParaRPr lang="zh-CN" altLang="en-US" dirty="0"/>
          </a:p>
        </p:txBody>
      </p:sp>
      <p:sp>
        <p:nvSpPr>
          <p:cNvPr id="5" name="object 3">
            <a:extLst>
              <a:ext uri="{FF2B5EF4-FFF2-40B4-BE49-F238E27FC236}">
                <a16:creationId xmlns:a16="http://schemas.microsoft.com/office/drawing/2014/main" id="{9FF11311-9B24-478E-A255-DF7C256EDF0D}"/>
              </a:ext>
            </a:extLst>
          </p:cNvPr>
          <p:cNvSpPr txBox="1"/>
          <p:nvPr/>
        </p:nvSpPr>
        <p:spPr>
          <a:xfrm>
            <a:off x="2224573" y="1498662"/>
            <a:ext cx="4090035" cy="505908"/>
          </a:xfrm>
          <a:prstGeom prst="rect">
            <a:avLst/>
          </a:prstGeom>
        </p:spPr>
        <p:txBody>
          <a:bodyPr vert="horz" wrap="square" lIns="0" tIns="13335" rIns="0" bIns="0" rtlCol="0">
            <a:spAutoFit/>
          </a:bodyPr>
          <a:lstStyle/>
          <a:p>
            <a:pPr marL="12700">
              <a:lnSpc>
                <a:spcPct val="100000"/>
              </a:lnSpc>
              <a:spcBef>
                <a:spcPts val="105"/>
              </a:spcBef>
            </a:pPr>
            <a:r>
              <a:rPr lang="zh-CN" altLang="en-US" sz="3200" dirty="0">
                <a:latin typeface="黑体"/>
                <a:cs typeface="黑体"/>
              </a:rPr>
              <a:t>这是</a:t>
            </a:r>
            <a:r>
              <a:rPr sz="3200" dirty="0" err="1">
                <a:latin typeface="黑体"/>
                <a:cs typeface="黑体"/>
              </a:rPr>
              <a:t>暗恋已久的妹</a:t>
            </a:r>
            <a:r>
              <a:rPr sz="3200" spc="0" dirty="0" err="1">
                <a:latin typeface="黑体"/>
                <a:cs typeface="黑体"/>
              </a:rPr>
              <a:t>子</a:t>
            </a:r>
            <a:r>
              <a:rPr lang="en-US" altLang="zh-CN" sz="3200" spc="0" dirty="0">
                <a:latin typeface="黑体"/>
                <a:cs typeface="黑体"/>
              </a:rPr>
              <a:t>?</a:t>
            </a:r>
            <a:endParaRPr sz="3200" dirty="0">
              <a:latin typeface="黑体"/>
              <a:cs typeface="黑体"/>
            </a:endParaRPr>
          </a:p>
        </p:txBody>
      </p:sp>
      <p:sp>
        <p:nvSpPr>
          <p:cNvPr id="6" name="object 4">
            <a:extLst>
              <a:ext uri="{FF2B5EF4-FFF2-40B4-BE49-F238E27FC236}">
                <a16:creationId xmlns:a16="http://schemas.microsoft.com/office/drawing/2014/main" id="{3F7B93D4-14C4-43D4-9EA7-1783787B036E}"/>
              </a:ext>
            </a:extLst>
          </p:cNvPr>
          <p:cNvSpPr/>
          <p:nvPr/>
        </p:nvSpPr>
        <p:spPr>
          <a:xfrm>
            <a:off x="1922122" y="2107837"/>
            <a:ext cx="4694936" cy="2664302"/>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7CDFA88B-28A6-4A1A-A636-D94F2D6D42AC}"/>
              </a:ext>
            </a:extLst>
          </p:cNvPr>
          <p:cNvSpPr txBox="1"/>
          <p:nvPr/>
        </p:nvSpPr>
        <p:spPr>
          <a:xfrm>
            <a:off x="177758" y="4879904"/>
            <a:ext cx="9145015" cy="875240"/>
          </a:xfrm>
          <a:prstGeom prst="rect">
            <a:avLst/>
          </a:prstGeom>
        </p:spPr>
        <p:txBody>
          <a:bodyPr vert="horz" wrap="square" lIns="0" tIns="13335" rIns="0" bIns="0" rtlCol="0">
            <a:spAutoFit/>
          </a:bodyPr>
          <a:lstStyle/>
          <a:p>
            <a:pPr marL="12700">
              <a:lnSpc>
                <a:spcPct val="100000"/>
              </a:lnSpc>
              <a:spcBef>
                <a:spcPts val="105"/>
              </a:spcBef>
            </a:pPr>
            <a:r>
              <a:rPr lang="zh-CN" altLang="en-US" sz="2800" dirty="0">
                <a:latin typeface="黑体" panose="02010609060101010101" pitchFamily="49" charset="-122"/>
                <a:ea typeface="黑体" panose="02010609060101010101" pitchFamily="49" charset="-122"/>
              </a:rPr>
              <a:t>找妹子与</a:t>
            </a:r>
            <a:r>
              <a:rPr sz="2800" dirty="0" err="1">
                <a:latin typeface="黑体" panose="02010609060101010101" pitchFamily="49" charset="-122"/>
                <a:ea typeface="黑体" panose="02010609060101010101" pitchFamily="49" charset="-122"/>
              </a:rPr>
              <a:t>人工智能算法的本质</a:t>
            </a:r>
            <a:r>
              <a:rPr lang="zh-CN" altLang="en-US" sz="2800" dirty="0">
                <a:latin typeface="黑体" panose="02010609060101010101" pitchFamily="49" charset="-122"/>
                <a:ea typeface="黑体" panose="02010609060101010101" pitchFamily="49" charset="-122"/>
              </a:rPr>
              <a:t>相同</a:t>
            </a:r>
            <a:r>
              <a:rPr sz="2800" dirty="0">
                <a:latin typeface="黑体" panose="02010609060101010101" pitchFamily="49" charset="-122"/>
                <a:ea typeface="黑体" panose="02010609060101010101" pitchFamily="49" charset="-122"/>
              </a:rPr>
              <a:t>：</a:t>
            </a:r>
          </a:p>
          <a:p>
            <a:pPr marL="12700">
              <a:lnSpc>
                <a:spcPct val="100000"/>
              </a:lnSpc>
            </a:pPr>
            <a:r>
              <a:rPr sz="2800" spc="-5" dirty="0" err="1">
                <a:latin typeface="黑体"/>
                <a:cs typeface="黑体"/>
              </a:rPr>
              <a:t>找到一些特征，来描述一些数据</a:t>
            </a:r>
            <a:r>
              <a:rPr sz="2800" spc="-5" dirty="0">
                <a:latin typeface="黑体"/>
                <a:cs typeface="黑体"/>
              </a:rPr>
              <a:t>/</a:t>
            </a:r>
            <a:r>
              <a:rPr sz="2800" spc="-5" dirty="0" err="1">
                <a:latin typeface="黑体"/>
                <a:cs typeface="黑体"/>
              </a:rPr>
              <a:t>问题，并做出一些预测</a:t>
            </a:r>
            <a:r>
              <a:rPr sz="2800" spc="0" dirty="0">
                <a:latin typeface="黑体"/>
                <a:cs typeface="黑体"/>
              </a:rPr>
              <a:t>。</a:t>
            </a:r>
            <a:endParaRPr sz="2800" dirty="0">
              <a:latin typeface="黑体"/>
              <a:cs typeface="黑体"/>
            </a:endParaRPr>
          </a:p>
        </p:txBody>
      </p:sp>
    </p:spTree>
    <p:extLst>
      <p:ext uri="{BB962C8B-B14F-4D97-AF65-F5344CB8AC3E}">
        <p14:creationId xmlns:p14="http://schemas.microsoft.com/office/powerpoint/2010/main" val="3224627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44B13-A266-4DFA-87BE-318FDC6B7B33}"/>
              </a:ext>
            </a:extLst>
          </p:cNvPr>
          <p:cNvSpPr>
            <a:spLocks noGrp="1"/>
          </p:cNvSpPr>
          <p:nvPr>
            <p:ph type="ctrTitle"/>
          </p:nvPr>
        </p:nvSpPr>
        <p:spPr/>
        <p:txBody>
          <a:bodyPr/>
          <a:lstStyle/>
          <a:p>
            <a:r>
              <a:rPr lang="zh-CN" altLang="en-US" spc="-5" dirty="0"/>
              <a:t>什么样的男生受欢迎</a:t>
            </a:r>
            <a:endParaRPr lang="zh-CN" altLang="en-US" dirty="0"/>
          </a:p>
        </p:txBody>
      </p:sp>
      <p:sp>
        <p:nvSpPr>
          <p:cNvPr id="3" name="页脚占位符 2">
            <a:extLst>
              <a:ext uri="{FF2B5EF4-FFF2-40B4-BE49-F238E27FC236}">
                <a16:creationId xmlns:a16="http://schemas.microsoft.com/office/drawing/2014/main" id="{99C2F55D-4D23-4ED6-84E1-A260DEBCEB0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1BDFBC10-0881-46EA-BD71-B5FF2695E7CC}"/>
              </a:ext>
            </a:extLst>
          </p:cNvPr>
          <p:cNvSpPr>
            <a:spLocks noGrp="1"/>
          </p:cNvSpPr>
          <p:nvPr>
            <p:ph type="sldNum" sz="quarter" idx="11"/>
          </p:nvPr>
        </p:nvSpPr>
        <p:spPr/>
        <p:txBody>
          <a:bodyPr/>
          <a:lstStyle/>
          <a:p>
            <a:fld id="{6C276BF9-DA2C-4EDA-B310-41054C53A8AE}" type="slidenum">
              <a:rPr lang="zh-CN" altLang="en-US" smtClean="0"/>
              <a:pPr/>
              <a:t>41</a:t>
            </a:fld>
            <a:endParaRPr lang="zh-CN" altLang="en-US" dirty="0"/>
          </a:p>
        </p:txBody>
      </p:sp>
      <p:sp>
        <p:nvSpPr>
          <p:cNvPr id="6" name="object 3">
            <a:extLst>
              <a:ext uri="{FF2B5EF4-FFF2-40B4-BE49-F238E27FC236}">
                <a16:creationId xmlns:a16="http://schemas.microsoft.com/office/drawing/2014/main" id="{B4390096-0600-4D49-BCF9-F9E02F4A1132}"/>
              </a:ext>
            </a:extLst>
          </p:cNvPr>
          <p:cNvSpPr txBox="1">
            <a:spLocks/>
          </p:cNvSpPr>
          <p:nvPr/>
        </p:nvSpPr>
        <p:spPr>
          <a:xfrm>
            <a:off x="31706" y="2564904"/>
            <a:ext cx="8788766" cy="2598788"/>
          </a:xfrm>
          <a:prstGeom prst="rect">
            <a:avLst/>
          </a:prstGeom>
        </p:spPr>
        <p:txBody>
          <a:bodyPr vert="horz" wrap="square" lIns="0" tIns="13335" rIns="0" bIns="0" rtlCol="0">
            <a:spAutoFit/>
          </a:bodyPr>
          <a:lstStyle>
            <a:lvl1pPr marL="0">
              <a:defRPr sz="3200" b="0" i="0">
                <a:solidFill>
                  <a:schemeClr val="tx1"/>
                </a:solidFill>
                <a:latin typeface="黑体"/>
                <a:ea typeface="+mn-ea"/>
                <a:cs typeface="黑体"/>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002030" marR="0" lvl="0" indent="0" defTabSz="914400" eaLnBrk="1" fontAlgn="auto" latinLnBrk="0" hangingPunct="1">
              <a:lnSpc>
                <a:spcPct val="100000"/>
              </a:lnSpc>
              <a:spcBef>
                <a:spcPts val="105"/>
              </a:spcBef>
              <a:spcAft>
                <a:spcPts val="0"/>
              </a:spcAft>
              <a:buClrTx/>
              <a:buSzTx/>
              <a:buFontTx/>
              <a:buNone/>
              <a:tabLst/>
              <a:defRPr/>
            </a:pP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选取特征</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en-US" altLang="zh-CN" sz="2400" b="0" i="0" u="none" strike="noStrike" kern="0" cap="none" spc="-5" normalizeH="0" baseline="0" noProof="0" dirty="0">
                <a:ln>
                  <a:noFill/>
                </a:ln>
                <a:solidFill>
                  <a:sysClr val="windowText" lastClr="000000"/>
                </a:solidFill>
                <a:effectLst/>
                <a:uLnTx/>
                <a:uFillTx/>
                <a:latin typeface="黑体"/>
                <a:ea typeface="宋体" panose="02010600030101010101" pitchFamily="2" charset="-122"/>
              </a:rPr>
              <a:t>--&gt;</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收集样本</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en-US" altLang="zh-CN" sz="2400" b="0" i="0" u="none" strike="noStrike" kern="0" cap="none" spc="-5" normalizeH="0" baseline="0" noProof="0" dirty="0">
                <a:ln>
                  <a:noFill/>
                </a:ln>
                <a:solidFill>
                  <a:sysClr val="windowText" lastClr="000000"/>
                </a:solidFill>
                <a:effectLst/>
                <a:uLnTx/>
                <a:uFillTx/>
                <a:latin typeface="黑体"/>
                <a:ea typeface="宋体" panose="02010600030101010101" pitchFamily="2" charset="-122"/>
              </a:rPr>
              <a:t>--&gt;</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标注</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en-US" altLang="zh-CN" sz="2400" b="0" i="0" u="none" strike="noStrike" kern="0" cap="none" spc="-5" normalizeH="0" baseline="0" noProof="0" dirty="0">
                <a:ln>
                  <a:noFill/>
                </a:ln>
                <a:solidFill>
                  <a:sysClr val="windowText" lastClr="000000"/>
                </a:solidFill>
                <a:effectLst/>
                <a:uLnTx/>
                <a:uFillTx/>
                <a:latin typeface="黑体"/>
                <a:ea typeface="宋体" panose="02010600030101010101" pitchFamily="2" charset="-122"/>
              </a:rPr>
              <a:t>--&gt;</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拟合</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en-US" altLang="zh-CN" sz="2400" b="0" i="0" u="none" strike="noStrike" kern="0" cap="none" spc="-5" normalizeH="0" baseline="0" noProof="0" dirty="0">
                <a:ln>
                  <a:noFill/>
                </a:ln>
                <a:solidFill>
                  <a:sysClr val="windowText" lastClr="000000"/>
                </a:solidFill>
                <a:effectLst/>
                <a:uLnTx/>
                <a:uFillTx/>
                <a:latin typeface="黑体"/>
                <a:ea typeface="宋体" panose="02010600030101010101" pitchFamily="2" charset="-122"/>
              </a:rPr>
              <a:t>--&gt;</a:t>
            </a:r>
            <a:r>
              <a:rPr kumimoji="0" lang="zh-CN" altLang="en-US" sz="2400" b="0" i="0" u="none" strike="noStrike" kern="0" cap="none" spc="-10"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预测</a:t>
            </a:r>
          </a:p>
          <a:p>
            <a:pPr marL="706755"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endParaRPr>
          </a:p>
          <a:p>
            <a:pPr marL="706755" marR="0" lvl="0" indent="0" defTabSz="914400" eaLnBrk="1" fontAlgn="auto" latinLnBrk="0" hangingPunct="1">
              <a:lnSpc>
                <a:spcPct val="100000"/>
              </a:lnSpc>
              <a:spcBef>
                <a:spcPts val="15"/>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Times New Roman"/>
              <a:ea typeface="宋体" panose="02010600030101010101" pitchFamily="2" charset="-122"/>
              <a:cs typeface="Times New Roman"/>
            </a:endParaRPr>
          </a:p>
          <a:p>
            <a:pPr marL="151130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手动选择特征</a:t>
            </a:r>
            <a:r>
              <a:rPr kumimoji="0" lang="zh-CN" altLang="en-US" sz="2400" b="0" i="0" u="none" strike="noStrike" kern="0" cap="none" spc="-15"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遇到</a:t>
            </a:r>
            <a:r>
              <a:rPr kumimoji="0" lang="zh-CN" altLang="en-US" sz="2400" b="0" i="0" u="none" strike="noStrike" kern="0" cap="none" spc="-15"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非结构化数据</a:t>
            </a:r>
            <a:r>
              <a:rPr kumimoji="0" lang="zh-CN" altLang="en-US" sz="2400" b="0" i="0" u="none" strike="noStrike" kern="0" cap="none" spc="-15" normalizeH="0" baseline="0" noProof="0" dirty="0">
                <a:ln>
                  <a:noFill/>
                </a:ln>
                <a:solidFill>
                  <a:sysClr val="windowText" lastClr="000000"/>
                </a:solidFill>
                <a:effectLst/>
                <a:uLnTx/>
                <a:uFillTx/>
                <a:latin typeface="黑体"/>
                <a:ea typeface="宋体" panose="02010600030101010101" pitchFamily="2" charset="-122"/>
              </a:rPr>
              <a:t> </a:t>
            </a:r>
            <a:r>
              <a:rPr kumimoji="0" lang="en-US" altLang="zh-CN"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a:t>
            </a:r>
            <a:r>
              <a:rPr kumimoji="0" lang="zh-CN" altLang="en-US" sz="2400" b="0" i="0" u="none" strike="noStrike" kern="0" cap="none" spc="-15" normalizeH="0" baseline="0" noProof="0" dirty="0">
                <a:ln>
                  <a:noFill/>
                </a:ln>
                <a:solidFill>
                  <a:sysClr val="windowText" lastClr="000000"/>
                </a:solidFill>
                <a:effectLst/>
                <a:uLnTx/>
                <a:uFillTx/>
                <a:latin typeface="黑体"/>
                <a:ea typeface="宋体" panose="02010600030101010101" pitchFamily="2" charset="-122"/>
              </a:rPr>
              <a:t> </a:t>
            </a: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难点</a:t>
            </a:r>
          </a:p>
          <a:p>
            <a:pPr marL="706755"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endParaRPr>
          </a:p>
          <a:p>
            <a:pPr marL="706755" marR="0" lvl="0" indent="0" defTabSz="914400" eaLnBrk="1" fontAlgn="auto" latinLnBrk="0" hangingPunct="1">
              <a:lnSpc>
                <a:spcPct val="100000"/>
              </a:lnSpc>
              <a:spcBef>
                <a:spcPts val="15"/>
              </a:spcBef>
              <a:spcAft>
                <a:spcPts val="0"/>
              </a:spcAft>
              <a:buClrTx/>
              <a:buSzTx/>
              <a:buFontTx/>
              <a:buNone/>
              <a:tabLst/>
              <a:defRPr/>
            </a:pPr>
            <a:endParaRPr kumimoji="0" lang="zh-CN" altLang="en-US" sz="2400" b="0" i="0" u="none" strike="noStrike" kern="0" cap="none" spc="0" normalizeH="0" baseline="0" noProof="0" dirty="0">
              <a:ln>
                <a:noFill/>
              </a:ln>
              <a:solidFill>
                <a:sysClr val="windowText" lastClr="000000"/>
              </a:solidFill>
              <a:effectLst/>
              <a:uLnTx/>
              <a:uFillTx/>
              <a:latin typeface="Times New Roman"/>
              <a:ea typeface="宋体" panose="02010600030101010101" pitchFamily="2" charset="-122"/>
              <a:cs typeface="Times New Roman"/>
            </a:endParaRPr>
          </a:p>
          <a:p>
            <a:pPr marL="719455"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ysClr val="windowText" lastClr="000000"/>
                </a:solidFill>
                <a:effectLst/>
                <a:uLnTx/>
                <a:uFillTx/>
                <a:latin typeface="黑体"/>
                <a:ea typeface="宋体" panose="02010600030101010101" pitchFamily="2" charset="-122"/>
              </a:rPr>
              <a:t>原因：手动特征最多两位数，非结构化数据特征点数以万计</a:t>
            </a:r>
          </a:p>
        </p:txBody>
      </p:sp>
    </p:spTree>
    <p:extLst>
      <p:ext uri="{BB962C8B-B14F-4D97-AF65-F5344CB8AC3E}">
        <p14:creationId xmlns:p14="http://schemas.microsoft.com/office/powerpoint/2010/main" val="3819081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CE76C-8A52-4486-A721-574BA4D09E2F}"/>
              </a:ext>
            </a:extLst>
          </p:cNvPr>
          <p:cNvSpPr>
            <a:spLocks noGrp="1"/>
          </p:cNvSpPr>
          <p:nvPr>
            <p:ph type="ctrTitle"/>
          </p:nvPr>
        </p:nvSpPr>
        <p:spPr/>
        <p:txBody>
          <a:bodyPr/>
          <a:lstStyle/>
          <a:p>
            <a:r>
              <a:rPr lang="zh-CN" altLang="en-US" dirty="0"/>
              <a:t>图像为</a:t>
            </a:r>
            <a:r>
              <a:rPr lang="zh-CN" altLang="en-US" spc="-5" dirty="0"/>
              <a:t>例</a:t>
            </a:r>
            <a:endParaRPr lang="zh-CN" altLang="en-US" dirty="0"/>
          </a:p>
        </p:txBody>
      </p:sp>
      <p:sp>
        <p:nvSpPr>
          <p:cNvPr id="3" name="页脚占位符 2">
            <a:extLst>
              <a:ext uri="{FF2B5EF4-FFF2-40B4-BE49-F238E27FC236}">
                <a16:creationId xmlns:a16="http://schemas.microsoft.com/office/drawing/2014/main" id="{DD0EB11E-1683-475E-8E71-A61FF3321243}"/>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5BEBBDB2-694A-48BD-92D5-158FB1614B29}"/>
              </a:ext>
            </a:extLst>
          </p:cNvPr>
          <p:cNvSpPr>
            <a:spLocks noGrp="1"/>
          </p:cNvSpPr>
          <p:nvPr>
            <p:ph type="sldNum" sz="quarter" idx="11"/>
          </p:nvPr>
        </p:nvSpPr>
        <p:spPr/>
        <p:txBody>
          <a:bodyPr/>
          <a:lstStyle/>
          <a:p>
            <a:fld id="{6C276BF9-DA2C-4EDA-B310-41054C53A8AE}" type="slidenum">
              <a:rPr lang="zh-CN" altLang="en-US" smtClean="0"/>
              <a:pPr/>
              <a:t>42</a:t>
            </a:fld>
            <a:endParaRPr lang="zh-CN" altLang="en-US" dirty="0"/>
          </a:p>
        </p:txBody>
      </p:sp>
      <p:sp>
        <p:nvSpPr>
          <p:cNvPr id="6" name="object 4">
            <a:extLst>
              <a:ext uri="{FF2B5EF4-FFF2-40B4-BE49-F238E27FC236}">
                <a16:creationId xmlns:a16="http://schemas.microsoft.com/office/drawing/2014/main" id="{33BDAA38-0F62-4FD1-A53E-253FC2AC9C34}"/>
              </a:ext>
            </a:extLst>
          </p:cNvPr>
          <p:cNvSpPr txBox="1"/>
          <p:nvPr/>
        </p:nvSpPr>
        <p:spPr>
          <a:xfrm>
            <a:off x="669453" y="4409381"/>
            <a:ext cx="16516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美术原</a:t>
            </a:r>
            <a:r>
              <a:rPr sz="3200" spc="0" dirty="0">
                <a:latin typeface="黑体"/>
                <a:cs typeface="黑体"/>
              </a:rPr>
              <a:t>理</a:t>
            </a:r>
            <a:endParaRPr sz="3200" dirty="0">
              <a:latin typeface="黑体"/>
              <a:cs typeface="黑体"/>
            </a:endParaRPr>
          </a:p>
        </p:txBody>
      </p:sp>
      <p:sp>
        <p:nvSpPr>
          <p:cNvPr id="7" name="object 5">
            <a:extLst>
              <a:ext uri="{FF2B5EF4-FFF2-40B4-BE49-F238E27FC236}">
                <a16:creationId xmlns:a16="http://schemas.microsoft.com/office/drawing/2014/main" id="{AC800FCF-58C0-45F7-8686-7F0CD916400E}"/>
              </a:ext>
            </a:extLst>
          </p:cNvPr>
          <p:cNvSpPr/>
          <p:nvPr/>
        </p:nvSpPr>
        <p:spPr>
          <a:xfrm>
            <a:off x="251520" y="2438400"/>
            <a:ext cx="3718560" cy="1905000"/>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501A6A6B-CB35-4698-AF62-AE641E9324B1}"/>
              </a:ext>
            </a:extLst>
          </p:cNvPr>
          <p:cNvSpPr/>
          <p:nvPr/>
        </p:nvSpPr>
        <p:spPr>
          <a:xfrm>
            <a:off x="4246641" y="1645422"/>
            <a:ext cx="2907873" cy="3278309"/>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B8FEED8F-D5F6-492F-8230-6A7EAFBC33C6}"/>
              </a:ext>
            </a:extLst>
          </p:cNvPr>
          <p:cNvSpPr txBox="1"/>
          <p:nvPr/>
        </p:nvSpPr>
        <p:spPr>
          <a:xfrm>
            <a:off x="3504558" y="4442508"/>
            <a:ext cx="2667635" cy="1860125"/>
          </a:xfrm>
          <a:prstGeom prst="rect">
            <a:avLst/>
          </a:prstGeom>
        </p:spPr>
        <p:txBody>
          <a:bodyPr vert="horz" wrap="square" lIns="0" tIns="13335" rIns="0" bIns="0" rtlCol="0">
            <a:spAutoFit/>
          </a:bodyPr>
          <a:lstStyle/>
          <a:p>
            <a:pPr marL="12700">
              <a:lnSpc>
                <a:spcPct val="100000"/>
              </a:lnSpc>
              <a:spcBef>
                <a:spcPts val="105"/>
              </a:spcBef>
            </a:pPr>
            <a:r>
              <a:rPr sz="2400" dirty="0">
                <a:latin typeface="黑体"/>
                <a:cs typeface="黑体"/>
              </a:rPr>
              <a:t>黑</a:t>
            </a:r>
            <a:r>
              <a:rPr sz="2400" spc="0" dirty="0">
                <a:latin typeface="黑体"/>
                <a:cs typeface="黑体"/>
              </a:rPr>
              <a:t>色</a:t>
            </a:r>
            <a:endParaRPr sz="2400" dirty="0">
              <a:latin typeface="黑体"/>
              <a:cs typeface="黑体"/>
            </a:endParaRPr>
          </a:p>
          <a:p>
            <a:pPr marL="12700">
              <a:lnSpc>
                <a:spcPct val="100000"/>
              </a:lnSpc>
            </a:pPr>
            <a:r>
              <a:rPr sz="2400" spc="-5" dirty="0">
                <a:latin typeface="黑体"/>
                <a:cs typeface="黑体"/>
              </a:rPr>
              <a:t>（0,0,0）</a:t>
            </a:r>
            <a:endParaRPr sz="2400" dirty="0">
              <a:latin typeface="黑体"/>
              <a:cs typeface="黑体"/>
            </a:endParaRPr>
          </a:p>
          <a:p>
            <a:pPr>
              <a:lnSpc>
                <a:spcPct val="100000"/>
              </a:lnSpc>
              <a:spcBef>
                <a:spcPts val="45"/>
              </a:spcBef>
            </a:pPr>
            <a:endParaRPr sz="2400" dirty="0">
              <a:latin typeface="Times New Roman"/>
              <a:cs typeface="Times New Roman"/>
            </a:endParaRPr>
          </a:p>
          <a:p>
            <a:pPr marL="12700">
              <a:lnSpc>
                <a:spcPct val="100000"/>
              </a:lnSpc>
            </a:pPr>
            <a:r>
              <a:rPr sz="2400" dirty="0">
                <a:latin typeface="黑体"/>
                <a:cs typeface="黑体"/>
              </a:rPr>
              <a:t>白</a:t>
            </a:r>
            <a:r>
              <a:rPr sz="2400" spc="0" dirty="0">
                <a:latin typeface="黑体"/>
                <a:cs typeface="黑体"/>
              </a:rPr>
              <a:t>色</a:t>
            </a:r>
            <a:endParaRPr sz="2400" dirty="0">
              <a:latin typeface="黑体"/>
              <a:cs typeface="黑体"/>
            </a:endParaRPr>
          </a:p>
          <a:p>
            <a:pPr marL="12700">
              <a:lnSpc>
                <a:spcPct val="100000"/>
              </a:lnSpc>
            </a:pPr>
            <a:r>
              <a:rPr sz="2400" spc="-5" dirty="0">
                <a:latin typeface="黑体"/>
                <a:cs typeface="黑体"/>
              </a:rPr>
              <a:t>（255,255,255</a:t>
            </a:r>
            <a:r>
              <a:rPr lang="en-US" altLang="zh-CN" sz="2400" spc="-5" dirty="0">
                <a:latin typeface="黑体"/>
                <a:cs typeface="黑体"/>
              </a:rPr>
              <a:t>)</a:t>
            </a:r>
            <a:endParaRPr sz="2400" dirty="0">
              <a:latin typeface="黑体"/>
              <a:cs typeface="黑体"/>
            </a:endParaRPr>
          </a:p>
        </p:txBody>
      </p:sp>
      <p:sp>
        <p:nvSpPr>
          <p:cNvPr id="5" name="object 3">
            <a:extLst>
              <a:ext uri="{FF2B5EF4-FFF2-40B4-BE49-F238E27FC236}">
                <a16:creationId xmlns:a16="http://schemas.microsoft.com/office/drawing/2014/main" id="{9180B5C8-368A-42EE-B789-C077919C3102}"/>
              </a:ext>
            </a:extLst>
          </p:cNvPr>
          <p:cNvSpPr txBox="1"/>
          <p:nvPr/>
        </p:nvSpPr>
        <p:spPr>
          <a:xfrm>
            <a:off x="6732240" y="4666556"/>
            <a:ext cx="20580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文艺科学</a:t>
            </a:r>
            <a:r>
              <a:rPr sz="3200" spc="0" dirty="0">
                <a:latin typeface="黑体"/>
                <a:cs typeface="黑体"/>
              </a:rPr>
              <a:t>家</a:t>
            </a:r>
            <a:endParaRPr sz="3200" dirty="0">
              <a:latin typeface="黑体"/>
              <a:cs typeface="黑体"/>
            </a:endParaRPr>
          </a:p>
        </p:txBody>
      </p:sp>
    </p:spTree>
    <p:extLst>
      <p:ext uri="{BB962C8B-B14F-4D97-AF65-F5344CB8AC3E}">
        <p14:creationId xmlns:p14="http://schemas.microsoft.com/office/powerpoint/2010/main" val="64896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52DD7-42B4-4410-9EA8-7EA2C300A3E6}"/>
              </a:ext>
            </a:extLst>
          </p:cNvPr>
          <p:cNvSpPr>
            <a:spLocks noGrp="1"/>
          </p:cNvSpPr>
          <p:nvPr>
            <p:ph type="ctrTitle"/>
          </p:nvPr>
        </p:nvSpPr>
        <p:spPr/>
        <p:txBody>
          <a:bodyPr/>
          <a:lstStyle/>
          <a:p>
            <a:r>
              <a:rPr lang="zh-CN" altLang="en-US" dirty="0"/>
              <a:t>计算机</a:t>
            </a:r>
            <a:r>
              <a:rPr lang="en-US" altLang="zh-CN" spc="-5" dirty="0"/>
              <a:t>VS</a:t>
            </a:r>
            <a:r>
              <a:rPr lang="zh-CN" altLang="en-US" dirty="0"/>
              <a:t>人</a:t>
            </a:r>
            <a:r>
              <a:rPr lang="zh-CN" altLang="en-US" spc="-5" dirty="0"/>
              <a:t>眼</a:t>
            </a:r>
            <a:endParaRPr lang="zh-CN" altLang="en-US" dirty="0"/>
          </a:p>
        </p:txBody>
      </p:sp>
      <p:sp>
        <p:nvSpPr>
          <p:cNvPr id="3" name="页脚占位符 2">
            <a:extLst>
              <a:ext uri="{FF2B5EF4-FFF2-40B4-BE49-F238E27FC236}">
                <a16:creationId xmlns:a16="http://schemas.microsoft.com/office/drawing/2014/main" id="{41B76977-7EF5-448B-944A-88090701AFF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BF1BA2D5-5C8F-45F4-859E-D81F9D774A6E}"/>
              </a:ext>
            </a:extLst>
          </p:cNvPr>
          <p:cNvSpPr>
            <a:spLocks noGrp="1"/>
          </p:cNvSpPr>
          <p:nvPr>
            <p:ph type="sldNum" sz="quarter" idx="11"/>
          </p:nvPr>
        </p:nvSpPr>
        <p:spPr/>
        <p:txBody>
          <a:bodyPr/>
          <a:lstStyle/>
          <a:p>
            <a:fld id="{6C276BF9-DA2C-4EDA-B310-41054C53A8AE}" type="slidenum">
              <a:rPr lang="zh-CN" altLang="en-US" smtClean="0"/>
              <a:pPr/>
              <a:t>43</a:t>
            </a:fld>
            <a:endParaRPr lang="zh-CN" altLang="en-US" dirty="0"/>
          </a:p>
        </p:txBody>
      </p:sp>
      <p:sp>
        <p:nvSpPr>
          <p:cNvPr id="5" name="object 3">
            <a:extLst>
              <a:ext uri="{FF2B5EF4-FFF2-40B4-BE49-F238E27FC236}">
                <a16:creationId xmlns:a16="http://schemas.microsoft.com/office/drawing/2014/main" id="{FBA80C75-7D63-4637-AB2E-1E571E3DCF68}"/>
              </a:ext>
            </a:extLst>
          </p:cNvPr>
          <p:cNvSpPr/>
          <p:nvPr/>
        </p:nvSpPr>
        <p:spPr>
          <a:xfrm>
            <a:off x="410858" y="1988840"/>
            <a:ext cx="8649947" cy="34848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3598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000E1-9FD9-4170-9D16-4DF8C680D810}"/>
              </a:ext>
            </a:extLst>
          </p:cNvPr>
          <p:cNvSpPr>
            <a:spLocks noGrp="1"/>
          </p:cNvSpPr>
          <p:nvPr>
            <p:ph type="ctrTitle"/>
          </p:nvPr>
        </p:nvSpPr>
        <p:spPr/>
        <p:txBody>
          <a:bodyPr/>
          <a:lstStyle/>
          <a:p>
            <a:r>
              <a:rPr lang="zh-CN" altLang="en-US" spc="-5" dirty="0"/>
              <a:t>人类认知图像的效果</a:t>
            </a:r>
            <a:endParaRPr lang="zh-CN" altLang="en-US" dirty="0"/>
          </a:p>
        </p:txBody>
      </p:sp>
      <p:sp>
        <p:nvSpPr>
          <p:cNvPr id="3" name="页脚占位符 2">
            <a:extLst>
              <a:ext uri="{FF2B5EF4-FFF2-40B4-BE49-F238E27FC236}">
                <a16:creationId xmlns:a16="http://schemas.microsoft.com/office/drawing/2014/main" id="{AEBC292F-026F-44A0-8DAD-251ABD09E3A2}"/>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2BBA0BB1-DF2F-48E7-845C-8997C2110378}"/>
              </a:ext>
            </a:extLst>
          </p:cNvPr>
          <p:cNvSpPr>
            <a:spLocks noGrp="1"/>
          </p:cNvSpPr>
          <p:nvPr>
            <p:ph type="sldNum" sz="quarter" idx="11"/>
          </p:nvPr>
        </p:nvSpPr>
        <p:spPr/>
        <p:txBody>
          <a:bodyPr/>
          <a:lstStyle/>
          <a:p>
            <a:fld id="{6C276BF9-DA2C-4EDA-B310-41054C53A8AE}" type="slidenum">
              <a:rPr lang="zh-CN" altLang="en-US" smtClean="0"/>
              <a:pPr/>
              <a:t>44</a:t>
            </a:fld>
            <a:endParaRPr lang="zh-CN" altLang="en-US" dirty="0"/>
          </a:p>
        </p:txBody>
      </p:sp>
      <p:sp>
        <p:nvSpPr>
          <p:cNvPr id="6" name="object 4">
            <a:extLst>
              <a:ext uri="{FF2B5EF4-FFF2-40B4-BE49-F238E27FC236}">
                <a16:creationId xmlns:a16="http://schemas.microsoft.com/office/drawing/2014/main" id="{DCBA4659-8959-4273-B4EB-04AC6DD43E9E}"/>
              </a:ext>
            </a:extLst>
          </p:cNvPr>
          <p:cNvSpPr/>
          <p:nvPr/>
        </p:nvSpPr>
        <p:spPr>
          <a:xfrm>
            <a:off x="535590" y="1669387"/>
            <a:ext cx="4283984" cy="3184784"/>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9A617ABB-E82A-4219-A687-D4FEE6370D29}"/>
              </a:ext>
            </a:extLst>
          </p:cNvPr>
          <p:cNvSpPr/>
          <p:nvPr/>
        </p:nvSpPr>
        <p:spPr>
          <a:xfrm>
            <a:off x="2716643" y="4005064"/>
            <a:ext cx="2242985" cy="1505875"/>
          </a:xfrm>
          <a:prstGeom prst="rect">
            <a:avLst/>
          </a:prstGeom>
          <a:blipFill>
            <a:blip r:embed="rId3"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EF0616EA-21DE-4FD4-B209-0C2E3C1DC534}"/>
              </a:ext>
            </a:extLst>
          </p:cNvPr>
          <p:cNvSpPr/>
          <p:nvPr/>
        </p:nvSpPr>
        <p:spPr>
          <a:xfrm>
            <a:off x="5724128" y="1714851"/>
            <a:ext cx="2736304" cy="1983930"/>
          </a:xfrm>
          <a:prstGeom prst="rect">
            <a:avLst/>
          </a:prstGeom>
          <a:blipFill>
            <a:blip r:embed="rId4" cstate="print"/>
            <a:stretch>
              <a:fillRect/>
            </a:stretch>
          </a:blipFill>
        </p:spPr>
        <p:txBody>
          <a:bodyPr wrap="square" lIns="0" tIns="0" rIns="0" bIns="0" rtlCol="0"/>
          <a:lstStyle/>
          <a:p>
            <a:endParaRPr/>
          </a:p>
        </p:txBody>
      </p:sp>
      <p:sp>
        <p:nvSpPr>
          <p:cNvPr id="9" name="object 3">
            <a:extLst>
              <a:ext uri="{FF2B5EF4-FFF2-40B4-BE49-F238E27FC236}">
                <a16:creationId xmlns:a16="http://schemas.microsoft.com/office/drawing/2014/main" id="{94D88C4F-4218-43D9-BA44-8CF0C33500AA}"/>
              </a:ext>
            </a:extLst>
          </p:cNvPr>
          <p:cNvSpPr/>
          <p:nvPr/>
        </p:nvSpPr>
        <p:spPr>
          <a:xfrm>
            <a:off x="6043408" y="3758751"/>
            <a:ext cx="2033682" cy="2542833"/>
          </a:xfrm>
          <a:prstGeom prst="rect">
            <a:avLst/>
          </a:prstGeom>
          <a:blipFill>
            <a:blip r:embed="rId5"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F40AC27A-14FF-4EB7-8B26-FA4AF90717E0}"/>
              </a:ext>
            </a:extLst>
          </p:cNvPr>
          <p:cNvSpPr txBox="1"/>
          <p:nvPr/>
        </p:nvSpPr>
        <p:spPr>
          <a:xfrm>
            <a:off x="5365080" y="1369667"/>
            <a:ext cx="34544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微软雅黑"/>
                <a:cs typeface="微软雅黑"/>
              </a:rPr>
              <a:t>哪个是虎皮猫，哪个是小老虎呢？</a:t>
            </a:r>
            <a:endParaRPr sz="1800" dirty="0">
              <a:latin typeface="微软雅黑"/>
              <a:cs typeface="微软雅黑"/>
            </a:endParaRPr>
          </a:p>
        </p:txBody>
      </p:sp>
      <p:sp>
        <p:nvSpPr>
          <p:cNvPr id="11" name="object 7">
            <a:extLst>
              <a:ext uri="{FF2B5EF4-FFF2-40B4-BE49-F238E27FC236}">
                <a16:creationId xmlns:a16="http://schemas.microsoft.com/office/drawing/2014/main" id="{E90F0888-5A93-4191-A735-DA146A862692}"/>
              </a:ext>
            </a:extLst>
          </p:cNvPr>
          <p:cNvSpPr txBox="1"/>
          <p:nvPr/>
        </p:nvSpPr>
        <p:spPr>
          <a:xfrm>
            <a:off x="1278144" y="5823369"/>
            <a:ext cx="3694733" cy="764953"/>
          </a:xfrm>
          <a:prstGeom prst="rect">
            <a:avLst/>
          </a:prstGeom>
        </p:spPr>
        <p:txBody>
          <a:bodyPr vert="horz" wrap="square" lIns="0" tIns="13335" rIns="0" bIns="0" rtlCol="0">
            <a:spAutoFit/>
          </a:bodyPr>
          <a:lstStyle/>
          <a:p>
            <a:pPr marL="12700">
              <a:lnSpc>
                <a:spcPct val="100000"/>
              </a:lnSpc>
              <a:spcBef>
                <a:spcPts val="105"/>
              </a:spcBef>
            </a:pPr>
            <a:r>
              <a:rPr sz="2400" dirty="0" err="1">
                <a:latin typeface="黑体"/>
                <a:cs typeface="黑体"/>
              </a:rPr>
              <a:t>人类：纵览全局，自动</a:t>
            </a:r>
            <a:endParaRPr lang="en-US" altLang="zh-CN" sz="2400" dirty="0">
              <a:latin typeface="黑体"/>
              <a:cs typeface="黑体"/>
            </a:endParaRPr>
          </a:p>
          <a:p>
            <a:pPr marL="12700">
              <a:lnSpc>
                <a:spcPct val="100000"/>
              </a:lnSpc>
              <a:spcBef>
                <a:spcPts val="105"/>
              </a:spcBef>
            </a:pPr>
            <a:r>
              <a:rPr sz="2400" dirty="0" err="1">
                <a:latin typeface="黑体"/>
                <a:cs typeface="黑体"/>
              </a:rPr>
              <a:t>提取特征，自动拟</a:t>
            </a:r>
            <a:r>
              <a:rPr sz="2400" spc="0" dirty="0" err="1">
                <a:latin typeface="黑体"/>
                <a:cs typeface="黑体"/>
              </a:rPr>
              <a:t>合</a:t>
            </a:r>
            <a:endParaRPr sz="2400" dirty="0">
              <a:latin typeface="黑体"/>
              <a:cs typeface="黑体"/>
            </a:endParaRPr>
          </a:p>
        </p:txBody>
      </p:sp>
    </p:spTree>
    <p:extLst>
      <p:ext uri="{BB962C8B-B14F-4D97-AF65-F5344CB8AC3E}">
        <p14:creationId xmlns:p14="http://schemas.microsoft.com/office/powerpoint/2010/main" val="269629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306F0-3F8B-4845-8979-B075DA0FFDF4}"/>
              </a:ext>
            </a:extLst>
          </p:cNvPr>
          <p:cNvSpPr>
            <a:spLocks noGrp="1"/>
          </p:cNvSpPr>
          <p:nvPr>
            <p:ph type="ctrTitle"/>
          </p:nvPr>
        </p:nvSpPr>
        <p:spPr/>
        <p:txBody>
          <a:bodyPr/>
          <a:lstStyle/>
          <a:p>
            <a:r>
              <a:rPr lang="zh-CN" altLang="en-US" spc="-5" dirty="0"/>
              <a:t>为什么机器很笨？</a:t>
            </a:r>
            <a:endParaRPr lang="zh-CN" altLang="en-US" dirty="0"/>
          </a:p>
        </p:txBody>
      </p:sp>
      <p:sp>
        <p:nvSpPr>
          <p:cNvPr id="3" name="页脚占位符 2">
            <a:extLst>
              <a:ext uri="{FF2B5EF4-FFF2-40B4-BE49-F238E27FC236}">
                <a16:creationId xmlns:a16="http://schemas.microsoft.com/office/drawing/2014/main" id="{D7CB3428-CD12-4178-9D49-B631D9B25141}"/>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F3898EF1-34F9-4F4D-B7A3-09A905A18421}"/>
              </a:ext>
            </a:extLst>
          </p:cNvPr>
          <p:cNvSpPr>
            <a:spLocks noGrp="1"/>
          </p:cNvSpPr>
          <p:nvPr>
            <p:ph type="sldNum" sz="quarter" idx="16"/>
          </p:nvPr>
        </p:nvSpPr>
        <p:spPr/>
        <p:txBody>
          <a:bodyPr/>
          <a:lstStyle/>
          <a:p>
            <a:fld id="{6C276BF9-DA2C-4EDA-B310-41054C53A8AE}" type="slidenum">
              <a:rPr lang="zh-CN" altLang="en-US" smtClean="0"/>
              <a:pPr/>
              <a:t>45</a:t>
            </a:fld>
            <a:endParaRPr lang="zh-CN" altLang="en-US" dirty="0"/>
          </a:p>
        </p:txBody>
      </p:sp>
      <p:sp>
        <p:nvSpPr>
          <p:cNvPr id="5" name="文本占位符 4">
            <a:extLst>
              <a:ext uri="{FF2B5EF4-FFF2-40B4-BE49-F238E27FC236}">
                <a16:creationId xmlns:a16="http://schemas.microsoft.com/office/drawing/2014/main" id="{00AE460D-E5B4-4D8C-999A-5163DFDA5C9F}"/>
              </a:ext>
            </a:extLst>
          </p:cNvPr>
          <p:cNvSpPr>
            <a:spLocks noGrp="1"/>
          </p:cNvSpPr>
          <p:nvPr>
            <p:ph type="body" sz="quarter" idx="14"/>
          </p:nvPr>
        </p:nvSpPr>
        <p:spPr/>
        <p:txBody>
          <a:bodyPr/>
          <a:lstStyle/>
          <a:p>
            <a:pPr marL="12700">
              <a:spcBef>
                <a:spcPts val="105"/>
              </a:spcBef>
            </a:pPr>
            <a:r>
              <a:rPr lang="en-US" altLang="zh-CN" spc="-5" dirty="0">
                <a:latin typeface="黑体"/>
                <a:cs typeface="黑体"/>
              </a:rPr>
              <a:t>1</a:t>
            </a:r>
            <a:r>
              <a:rPr lang="zh-CN" altLang="en-US" dirty="0">
                <a:latin typeface="黑体"/>
                <a:cs typeface="黑体"/>
              </a:rPr>
              <a:t>、可用于拟合的特征点实在太多</a:t>
            </a:r>
          </a:p>
          <a:p>
            <a:endParaRPr lang="zh-CN" altLang="en-US" dirty="0">
              <a:latin typeface="Times New Roman"/>
              <a:cs typeface="Times New Roman"/>
            </a:endParaRPr>
          </a:p>
          <a:p>
            <a:pPr>
              <a:spcBef>
                <a:spcPts val="10"/>
              </a:spcBef>
            </a:pPr>
            <a:endParaRPr lang="zh-CN" altLang="en-US" sz="4000" dirty="0">
              <a:latin typeface="Times New Roman"/>
              <a:cs typeface="Times New Roman"/>
            </a:endParaRPr>
          </a:p>
          <a:p>
            <a:pPr marL="12700"/>
            <a:r>
              <a:rPr lang="en-US" altLang="zh-CN" spc="-5" dirty="0">
                <a:latin typeface="黑体"/>
                <a:cs typeface="黑体"/>
              </a:rPr>
              <a:t>2</a:t>
            </a:r>
            <a:r>
              <a:rPr lang="zh-CN" altLang="en-US" dirty="0">
                <a:latin typeface="黑体"/>
                <a:cs typeface="黑体"/>
              </a:rPr>
              <a:t>、特征表示的局限性</a:t>
            </a:r>
            <a:r>
              <a:rPr lang="zh-CN" altLang="en-US" spc="-55" dirty="0">
                <a:latin typeface="黑体"/>
                <a:cs typeface="黑体"/>
              </a:rPr>
              <a:t> </a:t>
            </a:r>
            <a:r>
              <a:rPr lang="en-US" altLang="zh-CN" dirty="0">
                <a:latin typeface="黑体"/>
                <a:cs typeface="黑体"/>
              </a:rPr>
              <a:t>=</a:t>
            </a:r>
            <a:r>
              <a:rPr lang="zh-CN" altLang="en-US" spc="-55" dirty="0">
                <a:latin typeface="黑体"/>
                <a:cs typeface="黑体"/>
              </a:rPr>
              <a:t> </a:t>
            </a:r>
            <a:r>
              <a:rPr lang="zh-CN" altLang="en-US" dirty="0">
                <a:solidFill>
                  <a:srgbClr val="C00000"/>
                </a:solidFill>
                <a:latin typeface="黑体"/>
                <a:cs typeface="黑体"/>
              </a:rPr>
              <a:t>贴脸看照片</a:t>
            </a:r>
          </a:p>
          <a:p>
            <a:endParaRPr lang="en-US" altLang="zh-CN" dirty="0">
              <a:latin typeface="Times New Roman"/>
              <a:cs typeface="Times New Roman"/>
            </a:endParaRPr>
          </a:p>
          <a:p>
            <a:endParaRPr lang="zh-CN" altLang="en-US" dirty="0">
              <a:latin typeface="Times New Roman"/>
              <a:cs typeface="Times New Roman"/>
            </a:endParaRPr>
          </a:p>
          <a:p>
            <a:pPr marL="12700">
              <a:spcBef>
                <a:spcPts val="2350"/>
              </a:spcBef>
            </a:pPr>
            <a:r>
              <a:rPr lang="en-US" altLang="zh-CN" spc="-5" dirty="0">
                <a:latin typeface="黑体"/>
                <a:cs typeface="黑体"/>
              </a:rPr>
              <a:t>3</a:t>
            </a:r>
            <a:r>
              <a:rPr lang="zh-CN" altLang="en-US" dirty="0">
                <a:latin typeface="黑体"/>
                <a:cs typeface="黑体"/>
              </a:rPr>
              <a:t>、不能自动选择特征</a:t>
            </a:r>
          </a:p>
          <a:p>
            <a:endParaRPr lang="zh-CN" altLang="en-US" dirty="0"/>
          </a:p>
        </p:txBody>
      </p:sp>
    </p:spTree>
    <p:extLst>
      <p:ext uri="{BB962C8B-B14F-4D97-AF65-F5344CB8AC3E}">
        <p14:creationId xmlns:p14="http://schemas.microsoft.com/office/powerpoint/2010/main" val="4134988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65310-36CC-4792-9FA8-9481113765EA}"/>
              </a:ext>
            </a:extLst>
          </p:cNvPr>
          <p:cNvSpPr>
            <a:spLocks noGrp="1"/>
          </p:cNvSpPr>
          <p:nvPr>
            <p:ph type="ctrTitle"/>
          </p:nvPr>
        </p:nvSpPr>
        <p:spPr/>
        <p:txBody>
          <a:bodyPr/>
          <a:lstStyle/>
          <a:p>
            <a:r>
              <a:rPr lang="zh-CN" altLang="en-US" dirty="0"/>
              <a:t>划拨沉寂的惊</a:t>
            </a:r>
            <a:r>
              <a:rPr lang="zh-CN" altLang="en-US" spc="-5" dirty="0"/>
              <a:t>雷</a:t>
            </a:r>
            <a:endParaRPr lang="zh-CN" altLang="en-US" dirty="0"/>
          </a:p>
        </p:txBody>
      </p:sp>
      <p:sp>
        <p:nvSpPr>
          <p:cNvPr id="3" name="页脚占位符 2">
            <a:extLst>
              <a:ext uri="{FF2B5EF4-FFF2-40B4-BE49-F238E27FC236}">
                <a16:creationId xmlns:a16="http://schemas.microsoft.com/office/drawing/2014/main" id="{BEB2CEFA-BED3-4B40-BEAF-7DAC058732DA}"/>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1EBE2E77-1490-4FE7-AB77-FC60CB22185B}"/>
              </a:ext>
            </a:extLst>
          </p:cNvPr>
          <p:cNvSpPr>
            <a:spLocks noGrp="1"/>
          </p:cNvSpPr>
          <p:nvPr>
            <p:ph type="sldNum" sz="quarter" idx="11"/>
          </p:nvPr>
        </p:nvSpPr>
        <p:spPr/>
        <p:txBody>
          <a:bodyPr/>
          <a:lstStyle/>
          <a:p>
            <a:fld id="{6C276BF9-DA2C-4EDA-B310-41054C53A8AE}" type="slidenum">
              <a:rPr lang="zh-CN" altLang="en-US" smtClean="0"/>
              <a:pPr/>
              <a:t>46</a:t>
            </a:fld>
            <a:endParaRPr lang="zh-CN" altLang="en-US"/>
          </a:p>
        </p:txBody>
      </p:sp>
      <p:sp>
        <p:nvSpPr>
          <p:cNvPr id="6" name="object 6">
            <a:extLst>
              <a:ext uri="{FF2B5EF4-FFF2-40B4-BE49-F238E27FC236}">
                <a16:creationId xmlns:a16="http://schemas.microsoft.com/office/drawing/2014/main" id="{D2E96467-3CBA-4BA6-A82F-32B010A0595B}"/>
              </a:ext>
            </a:extLst>
          </p:cNvPr>
          <p:cNvSpPr/>
          <p:nvPr/>
        </p:nvSpPr>
        <p:spPr>
          <a:xfrm>
            <a:off x="1115616" y="1674227"/>
            <a:ext cx="6871695" cy="3435848"/>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833A05DB-65CD-406B-A215-1125AE98FC74}"/>
              </a:ext>
            </a:extLst>
          </p:cNvPr>
          <p:cNvSpPr txBox="1"/>
          <p:nvPr/>
        </p:nvSpPr>
        <p:spPr>
          <a:xfrm>
            <a:off x="5364088" y="1873965"/>
            <a:ext cx="1854835" cy="514350"/>
          </a:xfrm>
          <a:prstGeom prst="rect">
            <a:avLst/>
          </a:prstGeom>
        </p:spPr>
        <p:txBody>
          <a:bodyPr vert="horz" wrap="square" lIns="0" tIns="13335" rIns="0" bIns="0" rtlCol="0">
            <a:spAutoFit/>
          </a:bodyPr>
          <a:lstStyle/>
          <a:p>
            <a:pPr marL="12700">
              <a:lnSpc>
                <a:spcPct val="100000"/>
              </a:lnSpc>
              <a:spcBef>
                <a:spcPts val="105"/>
              </a:spcBef>
            </a:pPr>
            <a:r>
              <a:rPr sz="3200" spc="-5" dirty="0">
                <a:latin typeface="黑体"/>
                <a:cs typeface="黑体"/>
              </a:rPr>
              <a:t>2012-2017</a:t>
            </a:r>
            <a:endParaRPr sz="3200" dirty="0">
              <a:latin typeface="黑体"/>
              <a:cs typeface="黑体"/>
            </a:endParaRPr>
          </a:p>
        </p:txBody>
      </p:sp>
      <p:sp>
        <p:nvSpPr>
          <p:cNvPr id="9" name="object 4">
            <a:extLst>
              <a:ext uri="{FF2B5EF4-FFF2-40B4-BE49-F238E27FC236}">
                <a16:creationId xmlns:a16="http://schemas.microsoft.com/office/drawing/2014/main" id="{8F8951F3-9127-4800-824E-C2E6468BF76D}"/>
              </a:ext>
            </a:extLst>
          </p:cNvPr>
          <p:cNvSpPr txBox="1"/>
          <p:nvPr/>
        </p:nvSpPr>
        <p:spPr>
          <a:xfrm>
            <a:off x="239185" y="5283232"/>
            <a:ext cx="5918835" cy="875240"/>
          </a:xfrm>
          <a:prstGeom prst="rect">
            <a:avLst/>
          </a:prstGeom>
        </p:spPr>
        <p:txBody>
          <a:bodyPr vert="horz" wrap="square" lIns="0" tIns="13335" rIns="0" bIns="0" rtlCol="0">
            <a:spAutoFit/>
          </a:bodyPr>
          <a:lstStyle/>
          <a:p>
            <a:pPr marL="12700">
              <a:lnSpc>
                <a:spcPct val="100000"/>
              </a:lnSpc>
              <a:spcBef>
                <a:spcPts val="105"/>
              </a:spcBef>
            </a:pPr>
            <a:r>
              <a:rPr sz="2800" spc="-5" dirty="0">
                <a:latin typeface="黑体"/>
                <a:cs typeface="黑体"/>
              </a:rPr>
              <a:t>AlexNet</a:t>
            </a:r>
            <a:endParaRPr sz="2800" dirty="0">
              <a:latin typeface="黑体"/>
              <a:cs typeface="黑体"/>
            </a:endParaRPr>
          </a:p>
          <a:p>
            <a:pPr marL="12700">
              <a:lnSpc>
                <a:spcPct val="100000"/>
              </a:lnSpc>
            </a:pPr>
            <a:r>
              <a:rPr sz="2800" spc="-5" dirty="0">
                <a:latin typeface="黑体"/>
                <a:cs typeface="黑体"/>
              </a:rPr>
              <a:t>“大型的深度卷积神经网络”CN</a:t>
            </a:r>
            <a:r>
              <a:rPr sz="2800" dirty="0">
                <a:latin typeface="黑体"/>
                <a:cs typeface="黑体"/>
              </a:rPr>
              <a:t>N</a:t>
            </a:r>
          </a:p>
        </p:txBody>
      </p:sp>
      <p:sp>
        <p:nvSpPr>
          <p:cNvPr id="10" name="object 5">
            <a:extLst>
              <a:ext uri="{FF2B5EF4-FFF2-40B4-BE49-F238E27FC236}">
                <a16:creationId xmlns:a16="http://schemas.microsoft.com/office/drawing/2014/main" id="{AB467A05-0334-4265-B323-564DA2AD8A08}"/>
              </a:ext>
            </a:extLst>
          </p:cNvPr>
          <p:cNvSpPr txBox="1"/>
          <p:nvPr/>
        </p:nvSpPr>
        <p:spPr>
          <a:xfrm>
            <a:off x="6136315" y="5185693"/>
            <a:ext cx="3277235" cy="875240"/>
          </a:xfrm>
          <a:prstGeom prst="rect">
            <a:avLst/>
          </a:prstGeom>
        </p:spPr>
        <p:txBody>
          <a:bodyPr vert="horz" wrap="square" lIns="0" tIns="13335" rIns="0" bIns="0" rtlCol="0">
            <a:spAutoFit/>
          </a:bodyPr>
          <a:lstStyle/>
          <a:p>
            <a:pPr marL="12700">
              <a:lnSpc>
                <a:spcPct val="100000"/>
              </a:lnSpc>
              <a:spcBef>
                <a:spcPts val="105"/>
              </a:spcBef>
            </a:pPr>
            <a:r>
              <a:rPr sz="2800" spc="-5" dirty="0">
                <a:latin typeface="黑体"/>
                <a:cs typeface="黑体"/>
              </a:rPr>
              <a:t>ImageNet：</a:t>
            </a:r>
            <a:r>
              <a:rPr sz="2800" dirty="0">
                <a:latin typeface="黑体"/>
                <a:cs typeface="黑体"/>
              </a:rPr>
              <a:t>数据</a:t>
            </a:r>
            <a:r>
              <a:rPr sz="2800" spc="0" dirty="0">
                <a:latin typeface="黑体"/>
                <a:cs typeface="黑体"/>
              </a:rPr>
              <a:t>集</a:t>
            </a:r>
            <a:endParaRPr sz="2800" dirty="0">
              <a:latin typeface="黑体"/>
              <a:cs typeface="黑体"/>
            </a:endParaRPr>
          </a:p>
          <a:p>
            <a:pPr marL="12700">
              <a:lnSpc>
                <a:spcPct val="100000"/>
              </a:lnSpc>
            </a:pPr>
            <a:r>
              <a:rPr sz="2800" spc="-5" dirty="0">
                <a:latin typeface="黑体"/>
                <a:cs typeface="黑体"/>
              </a:rPr>
              <a:t>ILSVRC：</a:t>
            </a:r>
            <a:r>
              <a:rPr sz="2800" dirty="0">
                <a:latin typeface="黑体"/>
                <a:cs typeface="黑体"/>
              </a:rPr>
              <a:t>比</a:t>
            </a:r>
            <a:r>
              <a:rPr sz="2800" spc="0" dirty="0">
                <a:latin typeface="黑体"/>
                <a:cs typeface="黑体"/>
              </a:rPr>
              <a:t>赛</a:t>
            </a:r>
            <a:endParaRPr sz="2800" dirty="0">
              <a:latin typeface="黑体"/>
              <a:cs typeface="黑体"/>
            </a:endParaRPr>
          </a:p>
        </p:txBody>
      </p:sp>
    </p:spTree>
    <p:extLst>
      <p:ext uri="{BB962C8B-B14F-4D97-AF65-F5344CB8AC3E}">
        <p14:creationId xmlns:p14="http://schemas.microsoft.com/office/powerpoint/2010/main" val="3775434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69151-38AD-4E84-A658-67D848377166}"/>
              </a:ext>
            </a:extLst>
          </p:cNvPr>
          <p:cNvSpPr>
            <a:spLocks noGrp="1"/>
          </p:cNvSpPr>
          <p:nvPr>
            <p:ph type="ctrTitle"/>
          </p:nvPr>
        </p:nvSpPr>
        <p:spPr/>
        <p:txBody>
          <a:bodyPr/>
          <a:lstStyle/>
          <a:p>
            <a:r>
              <a:rPr lang="zh-CN" altLang="en-US" dirty="0"/>
              <a:t>反馈输</a:t>
            </a:r>
            <a:r>
              <a:rPr lang="zh-CN" altLang="en-US" spc="-5" dirty="0"/>
              <a:t>出</a:t>
            </a:r>
            <a:endParaRPr lang="zh-CN" altLang="en-US" dirty="0"/>
          </a:p>
        </p:txBody>
      </p:sp>
      <p:sp>
        <p:nvSpPr>
          <p:cNvPr id="3" name="页脚占位符 2">
            <a:extLst>
              <a:ext uri="{FF2B5EF4-FFF2-40B4-BE49-F238E27FC236}">
                <a16:creationId xmlns:a16="http://schemas.microsoft.com/office/drawing/2014/main" id="{02C81BF6-3FF3-4517-9ABD-E0694249CBC0}"/>
              </a:ext>
            </a:extLst>
          </p:cNvPr>
          <p:cNvSpPr>
            <a:spLocks noGrp="1"/>
          </p:cNvSpPr>
          <p:nvPr>
            <p:ph type="ftr" sz="quarter" idx="10"/>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E989AD79-B8FB-43CB-A149-5A3596AD82C2}"/>
              </a:ext>
            </a:extLst>
          </p:cNvPr>
          <p:cNvSpPr>
            <a:spLocks noGrp="1"/>
          </p:cNvSpPr>
          <p:nvPr>
            <p:ph type="sldNum" sz="quarter" idx="11"/>
          </p:nvPr>
        </p:nvSpPr>
        <p:spPr/>
        <p:txBody>
          <a:bodyPr/>
          <a:lstStyle/>
          <a:p>
            <a:fld id="{6C276BF9-DA2C-4EDA-B310-41054C53A8AE}" type="slidenum">
              <a:rPr lang="zh-CN" altLang="en-US" smtClean="0"/>
              <a:pPr/>
              <a:t>47</a:t>
            </a:fld>
            <a:endParaRPr lang="zh-CN" altLang="en-US" dirty="0"/>
          </a:p>
        </p:txBody>
      </p:sp>
      <p:sp>
        <p:nvSpPr>
          <p:cNvPr id="5" name="object 3">
            <a:extLst>
              <a:ext uri="{FF2B5EF4-FFF2-40B4-BE49-F238E27FC236}">
                <a16:creationId xmlns:a16="http://schemas.microsoft.com/office/drawing/2014/main" id="{8B6F6579-D4F2-4959-83D3-AFD15C104279}"/>
              </a:ext>
            </a:extLst>
          </p:cNvPr>
          <p:cNvSpPr txBox="1"/>
          <p:nvPr/>
        </p:nvSpPr>
        <p:spPr>
          <a:xfrm>
            <a:off x="262470" y="5866541"/>
            <a:ext cx="5173130" cy="444352"/>
          </a:xfrm>
          <a:prstGeom prst="rect">
            <a:avLst/>
          </a:prstGeom>
        </p:spPr>
        <p:txBody>
          <a:bodyPr vert="horz" wrap="square" lIns="0" tIns="13335" rIns="0" bIns="0" rtlCol="0">
            <a:spAutoFit/>
          </a:bodyPr>
          <a:lstStyle/>
          <a:p>
            <a:pPr marL="12700">
              <a:lnSpc>
                <a:spcPct val="100000"/>
              </a:lnSpc>
              <a:spcBef>
                <a:spcPts val="105"/>
              </a:spcBef>
            </a:pPr>
            <a:r>
              <a:rPr sz="2800" spc="-5" dirty="0">
                <a:latin typeface="黑体"/>
                <a:cs typeface="黑体"/>
              </a:rPr>
              <a:t>“软输入”：GA</a:t>
            </a:r>
            <a:r>
              <a:rPr sz="2800" dirty="0">
                <a:latin typeface="黑体"/>
                <a:cs typeface="黑体"/>
              </a:rPr>
              <a:t>N</a:t>
            </a:r>
            <a:r>
              <a:rPr sz="2800" spc="-5" dirty="0">
                <a:latin typeface="黑体"/>
                <a:cs typeface="黑体"/>
              </a:rPr>
              <a:t>（2014）</a:t>
            </a:r>
            <a:endParaRPr sz="2800" dirty="0">
              <a:latin typeface="黑体"/>
              <a:cs typeface="黑体"/>
            </a:endParaRPr>
          </a:p>
        </p:txBody>
      </p:sp>
      <p:sp>
        <p:nvSpPr>
          <p:cNvPr id="6" name="object 4">
            <a:extLst>
              <a:ext uri="{FF2B5EF4-FFF2-40B4-BE49-F238E27FC236}">
                <a16:creationId xmlns:a16="http://schemas.microsoft.com/office/drawing/2014/main" id="{519DFB5A-3D5B-4605-8F99-AF1BB07FB403}"/>
              </a:ext>
            </a:extLst>
          </p:cNvPr>
          <p:cNvSpPr txBox="1"/>
          <p:nvPr/>
        </p:nvSpPr>
        <p:spPr>
          <a:xfrm>
            <a:off x="4965256" y="4778267"/>
            <a:ext cx="4090035" cy="875240"/>
          </a:xfrm>
          <a:prstGeom prst="rect">
            <a:avLst/>
          </a:prstGeom>
        </p:spPr>
        <p:txBody>
          <a:bodyPr vert="horz" wrap="square" lIns="0" tIns="13335" rIns="0" bIns="0" rtlCol="0">
            <a:spAutoFit/>
          </a:bodyPr>
          <a:lstStyle/>
          <a:p>
            <a:pPr marL="12700">
              <a:lnSpc>
                <a:spcPct val="100000"/>
              </a:lnSpc>
              <a:spcBef>
                <a:spcPts val="105"/>
              </a:spcBef>
            </a:pPr>
            <a:r>
              <a:rPr sz="2800" dirty="0">
                <a:latin typeface="黑体"/>
                <a:cs typeface="黑体"/>
              </a:rPr>
              <a:t>“硬输出”：增强学</a:t>
            </a:r>
            <a:r>
              <a:rPr sz="2800" spc="0" dirty="0">
                <a:latin typeface="黑体"/>
                <a:cs typeface="黑体"/>
              </a:rPr>
              <a:t>习</a:t>
            </a:r>
            <a:endParaRPr sz="2800" dirty="0">
              <a:latin typeface="黑体"/>
              <a:cs typeface="黑体"/>
            </a:endParaRPr>
          </a:p>
          <a:p>
            <a:pPr marL="12700">
              <a:lnSpc>
                <a:spcPct val="100000"/>
              </a:lnSpc>
            </a:pPr>
            <a:r>
              <a:rPr sz="2800" spc="-5" dirty="0">
                <a:latin typeface="黑体"/>
                <a:cs typeface="黑体"/>
              </a:rPr>
              <a:t>（2016）</a:t>
            </a:r>
            <a:endParaRPr sz="2800" dirty="0">
              <a:latin typeface="黑体"/>
              <a:cs typeface="黑体"/>
            </a:endParaRPr>
          </a:p>
        </p:txBody>
      </p:sp>
      <p:sp>
        <p:nvSpPr>
          <p:cNvPr id="7" name="object 6">
            <a:extLst>
              <a:ext uri="{FF2B5EF4-FFF2-40B4-BE49-F238E27FC236}">
                <a16:creationId xmlns:a16="http://schemas.microsoft.com/office/drawing/2014/main" id="{68C86F84-B8E6-493E-92AA-3C8783E74E9F}"/>
              </a:ext>
            </a:extLst>
          </p:cNvPr>
          <p:cNvSpPr/>
          <p:nvPr/>
        </p:nvSpPr>
        <p:spPr>
          <a:xfrm>
            <a:off x="4932042" y="2209175"/>
            <a:ext cx="4090035" cy="2060725"/>
          </a:xfrm>
          <a:prstGeom prst="rect">
            <a:avLst/>
          </a:prstGeom>
          <a:blipFill>
            <a:blip r:embed="rId3"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A7AAA8C3-8375-49A7-B1D0-8C3318D0FFA2}"/>
              </a:ext>
            </a:extLst>
          </p:cNvPr>
          <p:cNvSpPr/>
          <p:nvPr/>
        </p:nvSpPr>
        <p:spPr>
          <a:xfrm>
            <a:off x="508640" y="1616902"/>
            <a:ext cx="3703320" cy="1857498"/>
          </a:xfrm>
          <a:prstGeom prst="rect">
            <a:avLst/>
          </a:prstGeom>
          <a:blipFill>
            <a:blip r:embed="rId4" cstate="print"/>
            <a:stretch>
              <a:fillRect/>
            </a:stretch>
          </a:blipFill>
        </p:spPr>
        <p:txBody>
          <a:bodyPr wrap="square" lIns="0" tIns="0" rIns="0" bIns="0" rtlCol="0"/>
          <a:lstStyle/>
          <a:p>
            <a:endParaRPr/>
          </a:p>
        </p:txBody>
      </p:sp>
      <p:pic>
        <p:nvPicPr>
          <p:cNvPr id="13" name="图片 12">
            <a:extLst>
              <a:ext uri="{FF2B5EF4-FFF2-40B4-BE49-F238E27FC236}">
                <a16:creationId xmlns:a16="http://schemas.microsoft.com/office/drawing/2014/main" id="{3399CAC4-3030-4238-B655-2CF3D2284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64" y="3687434"/>
            <a:ext cx="4090035" cy="1513750"/>
          </a:xfrm>
          <a:prstGeom prst="rect">
            <a:avLst/>
          </a:prstGeom>
        </p:spPr>
      </p:pic>
    </p:spTree>
    <p:extLst>
      <p:ext uri="{BB962C8B-B14F-4D97-AF65-F5344CB8AC3E}">
        <p14:creationId xmlns:p14="http://schemas.microsoft.com/office/powerpoint/2010/main" val="1031094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D489E-B435-4327-972F-D7B3A3549A9A}"/>
              </a:ext>
            </a:extLst>
          </p:cNvPr>
          <p:cNvSpPr>
            <a:spLocks noGrp="1"/>
          </p:cNvSpPr>
          <p:nvPr>
            <p:ph type="ctrTitle"/>
          </p:nvPr>
        </p:nvSpPr>
        <p:spPr/>
        <p:txBody>
          <a:bodyPr/>
          <a:lstStyle/>
          <a:p>
            <a:r>
              <a:rPr lang="zh-CN" altLang="en-US" dirty="0"/>
              <a:t>总结</a:t>
            </a:r>
          </a:p>
        </p:txBody>
      </p:sp>
      <p:sp>
        <p:nvSpPr>
          <p:cNvPr id="3" name="页脚占位符 2">
            <a:extLst>
              <a:ext uri="{FF2B5EF4-FFF2-40B4-BE49-F238E27FC236}">
                <a16:creationId xmlns:a16="http://schemas.microsoft.com/office/drawing/2014/main" id="{E3E73B14-E030-41E3-974D-518D14AF6C64}"/>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9CC0DF7B-1982-418C-8F8D-AFC1006525AF}"/>
              </a:ext>
            </a:extLst>
          </p:cNvPr>
          <p:cNvSpPr>
            <a:spLocks noGrp="1"/>
          </p:cNvSpPr>
          <p:nvPr>
            <p:ph type="sldNum" sz="quarter" idx="16"/>
          </p:nvPr>
        </p:nvSpPr>
        <p:spPr/>
        <p:txBody>
          <a:bodyPr/>
          <a:lstStyle/>
          <a:p>
            <a:fld id="{6C276BF9-DA2C-4EDA-B310-41054C53A8AE}" type="slidenum">
              <a:rPr lang="zh-CN" altLang="en-US" smtClean="0"/>
              <a:pPr/>
              <a:t>48</a:t>
            </a:fld>
            <a:endParaRPr lang="zh-CN" altLang="en-US" dirty="0"/>
          </a:p>
        </p:txBody>
      </p:sp>
      <p:sp>
        <p:nvSpPr>
          <p:cNvPr id="5" name="文本占位符 4">
            <a:extLst>
              <a:ext uri="{FF2B5EF4-FFF2-40B4-BE49-F238E27FC236}">
                <a16:creationId xmlns:a16="http://schemas.microsoft.com/office/drawing/2014/main" id="{2C310422-A319-4FEA-A755-7DFEC0D481D5}"/>
              </a:ext>
            </a:extLst>
          </p:cNvPr>
          <p:cNvSpPr>
            <a:spLocks noGrp="1"/>
          </p:cNvSpPr>
          <p:nvPr>
            <p:ph type="body" sz="quarter" idx="14"/>
          </p:nvPr>
        </p:nvSpPr>
        <p:spPr>
          <a:xfrm>
            <a:off x="430314" y="1561736"/>
            <a:ext cx="8425184" cy="4752975"/>
          </a:xfrm>
        </p:spPr>
        <p:txBody>
          <a:bodyPr/>
          <a:lstStyle/>
          <a:p>
            <a:r>
              <a:rPr lang="en-US" altLang="zh-CN" dirty="0"/>
              <a:t>1</a:t>
            </a:r>
            <a:r>
              <a:rPr lang="zh-CN" altLang="en-US" dirty="0"/>
              <a:t>、所有突破都仅限深度神经网络</a:t>
            </a:r>
            <a:endParaRPr lang="en-US" altLang="zh-CN" dirty="0"/>
          </a:p>
          <a:p>
            <a:pPr marL="12700">
              <a:spcBef>
                <a:spcPts val="105"/>
              </a:spcBef>
            </a:pPr>
            <a:r>
              <a:rPr lang="en-US" altLang="zh-CN" spc="-5" dirty="0">
                <a:latin typeface="黑体"/>
                <a:cs typeface="黑体"/>
              </a:rPr>
              <a:t>2</a:t>
            </a:r>
            <a:r>
              <a:rPr lang="zh-CN" altLang="en-US" dirty="0">
                <a:latin typeface="黑体"/>
                <a:cs typeface="黑体"/>
              </a:rPr>
              <a:t>、极大地资源开销</a:t>
            </a:r>
            <a:endParaRPr lang="zh-CN" altLang="en-US" sz="4400" dirty="0">
              <a:latin typeface="Times New Roman"/>
              <a:cs typeface="Times New Roman"/>
            </a:endParaRPr>
          </a:p>
          <a:p>
            <a:pPr marL="12700" marR="208279"/>
            <a:r>
              <a:rPr lang="en-US" altLang="zh-CN" spc="-5" dirty="0">
                <a:latin typeface="黑体"/>
                <a:cs typeface="黑体"/>
              </a:rPr>
              <a:t>3</a:t>
            </a:r>
            <a:r>
              <a:rPr lang="zh-CN" altLang="en-US" spc="-5" dirty="0">
                <a:latin typeface="黑体"/>
                <a:cs typeface="黑体"/>
              </a:rPr>
              <a:t>、</a:t>
            </a:r>
            <a:r>
              <a:rPr lang="en-US" altLang="zh-CN" spc="-5" dirty="0">
                <a:latin typeface="黑体"/>
                <a:cs typeface="黑体"/>
              </a:rPr>
              <a:t>NLP</a:t>
            </a:r>
            <a:r>
              <a:rPr lang="zh-CN" altLang="en-US" spc="-5" dirty="0">
                <a:latin typeface="黑体"/>
                <a:cs typeface="黑体"/>
              </a:rPr>
              <a:t>问题解决的仍不够好，</a:t>
            </a:r>
            <a:r>
              <a:rPr lang="zh-CN" altLang="en-US" dirty="0">
                <a:latin typeface="黑体"/>
                <a:cs typeface="黑体"/>
              </a:rPr>
              <a:t>原因</a:t>
            </a:r>
            <a:r>
              <a:rPr lang="en-US" altLang="zh-CN" spc="-5" dirty="0">
                <a:latin typeface="黑体"/>
                <a:cs typeface="黑体"/>
              </a:rPr>
              <a:t>=</a:t>
            </a:r>
            <a:r>
              <a:rPr lang="zh-CN" altLang="en-US" dirty="0">
                <a:latin typeface="黑体"/>
                <a:cs typeface="黑体"/>
              </a:rPr>
              <a:t>智力发展的规律。</a:t>
            </a:r>
            <a:endParaRPr lang="en-US" altLang="zh-CN" dirty="0">
              <a:latin typeface="黑体"/>
              <a:cs typeface="黑体"/>
            </a:endParaRPr>
          </a:p>
          <a:p>
            <a:pPr marL="12700" marR="208279"/>
            <a:r>
              <a:rPr lang="en-US" altLang="zh-CN" spc="-5" dirty="0">
                <a:latin typeface="黑体"/>
                <a:cs typeface="黑体"/>
              </a:rPr>
              <a:t>4</a:t>
            </a:r>
            <a:r>
              <a:rPr lang="zh-CN" altLang="en-US" spc="-5" dirty="0">
                <a:latin typeface="黑体"/>
                <a:cs typeface="黑体"/>
              </a:rPr>
              <a:t>、目前机器的认知仅仅止步于第一个层</a:t>
            </a:r>
            <a:r>
              <a:rPr lang="zh-CN" altLang="en-US" dirty="0">
                <a:latin typeface="黑体"/>
                <a:cs typeface="黑体"/>
              </a:rPr>
              <a:t>次 后两个层次才是高等智力的屏障。</a:t>
            </a:r>
            <a:endParaRPr lang="en-US" altLang="zh-CN" dirty="0">
              <a:latin typeface="黑体"/>
              <a:cs typeface="黑体"/>
            </a:endParaRPr>
          </a:p>
          <a:p>
            <a:pPr marL="12700" marR="208279"/>
            <a:r>
              <a:rPr lang="en-US" altLang="zh-CN" spc="-5" dirty="0">
                <a:latin typeface="黑体"/>
                <a:cs typeface="黑体"/>
              </a:rPr>
              <a:t>5</a:t>
            </a:r>
            <a:r>
              <a:rPr lang="zh-CN" altLang="en-US" spc="-5" dirty="0">
                <a:latin typeface="黑体"/>
                <a:cs typeface="黑体"/>
              </a:rPr>
              <a:t>、最容易落地的技术当属计算机视</a:t>
            </a:r>
            <a:r>
              <a:rPr lang="zh-CN" altLang="en-US" dirty="0">
                <a:latin typeface="黑体"/>
                <a:cs typeface="黑体"/>
              </a:rPr>
              <a:t>觉</a:t>
            </a:r>
          </a:p>
          <a:p>
            <a:pPr marL="0" marR="208279" indent="0">
              <a:buNone/>
            </a:pPr>
            <a:endParaRPr lang="zh-CN" altLang="en-US" dirty="0">
              <a:latin typeface="黑体"/>
              <a:cs typeface="黑体"/>
            </a:endParaRPr>
          </a:p>
          <a:p>
            <a:endParaRPr lang="zh-CN" altLang="en-US" dirty="0"/>
          </a:p>
        </p:txBody>
      </p:sp>
      <p:sp>
        <p:nvSpPr>
          <p:cNvPr id="6" name="object 6">
            <a:extLst>
              <a:ext uri="{FF2B5EF4-FFF2-40B4-BE49-F238E27FC236}">
                <a16:creationId xmlns:a16="http://schemas.microsoft.com/office/drawing/2014/main" id="{08A274AA-FBA1-4346-BE4C-2C673A276721}"/>
              </a:ext>
            </a:extLst>
          </p:cNvPr>
          <p:cNvSpPr/>
          <p:nvPr/>
        </p:nvSpPr>
        <p:spPr>
          <a:xfrm>
            <a:off x="1993382" y="4771667"/>
            <a:ext cx="5157235" cy="175367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64784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ACABE4-D2D9-44B7-BDA4-47D3A5506E8B}"/>
              </a:ext>
            </a:extLst>
          </p:cNvPr>
          <p:cNvSpPr>
            <a:spLocks noGrp="1"/>
          </p:cNvSpPr>
          <p:nvPr>
            <p:ph type="ctrTitle"/>
          </p:nvPr>
        </p:nvSpPr>
        <p:spPr/>
        <p:txBody>
          <a:bodyPr/>
          <a:lstStyle/>
          <a:p>
            <a:r>
              <a:rPr lang="zh-CN" altLang="en-US" dirty="0"/>
              <a:t>目录</a:t>
            </a:r>
          </a:p>
        </p:txBody>
      </p:sp>
      <p:sp>
        <p:nvSpPr>
          <p:cNvPr id="6" name="文本占位符 5">
            <a:extLst>
              <a:ext uri="{FF2B5EF4-FFF2-40B4-BE49-F238E27FC236}">
                <a16:creationId xmlns:a16="http://schemas.microsoft.com/office/drawing/2014/main" id="{95C4FCE8-AFE8-43CF-BC25-608E825EB3C7}"/>
              </a:ext>
            </a:extLst>
          </p:cNvPr>
          <p:cNvSpPr>
            <a:spLocks noGrp="1"/>
          </p:cNvSpPr>
          <p:nvPr>
            <p:ph type="body" sz="quarter" idx="14"/>
          </p:nvPr>
        </p:nvSpPr>
        <p:spPr>
          <a:xfrm>
            <a:off x="1475656" y="1844675"/>
            <a:ext cx="6552728" cy="4752975"/>
          </a:xfrm>
        </p:spPr>
        <p:txBody>
          <a:bodyPr/>
          <a:lstStyle/>
          <a:p>
            <a:r>
              <a:rPr lang="zh-CN" altLang="en-US" dirty="0"/>
              <a:t>课程简介</a:t>
            </a:r>
            <a:endParaRPr lang="en-US" altLang="zh-CN" dirty="0"/>
          </a:p>
          <a:p>
            <a:endParaRPr lang="en-US" altLang="zh-CN" dirty="0"/>
          </a:p>
          <a:p>
            <a:r>
              <a:rPr lang="zh-CN" altLang="en-US" dirty="0"/>
              <a:t>人工智能概述</a:t>
            </a:r>
            <a:endParaRPr lang="en-US" altLang="zh-CN" dirty="0"/>
          </a:p>
          <a:p>
            <a:endParaRPr lang="en-US" altLang="zh-CN" dirty="0"/>
          </a:p>
          <a:p>
            <a:r>
              <a:rPr lang="zh-CN" altLang="en-US" dirty="0">
                <a:solidFill>
                  <a:srgbClr val="C00000"/>
                </a:solidFill>
              </a:rPr>
              <a:t>机器学习概述</a:t>
            </a:r>
            <a:endParaRPr lang="en-US" altLang="zh-CN" dirty="0">
              <a:solidFill>
                <a:srgbClr val="C00000"/>
              </a:solidFill>
            </a:endParaRPr>
          </a:p>
          <a:p>
            <a:endParaRPr lang="en-US" altLang="zh-CN" dirty="0"/>
          </a:p>
          <a:p>
            <a:r>
              <a:rPr lang="en-US" altLang="zh-CN" dirty="0"/>
              <a:t>AI</a:t>
            </a:r>
            <a:r>
              <a:rPr lang="zh-CN" altLang="en-US" dirty="0"/>
              <a:t>修炼之路</a:t>
            </a:r>
          </a:p>
        </p:txBody>
      </p:sp>
    </p:spTree>
    <p:extLst>
      <p:ext uri="{BB962C8B-B14F-4D97-AF65-F5344CB8AC3E}">
        <p14:creationId xmlns:p14="http://schemas.microsoft.com/office/powerpoint/2010/main" val="243713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A062A-0310-44B9-931F-F2A28628391B}"/>
              </a:ext>
            </a:extLst>
          </p:cNvPr>
          <p:cNvSpPr>
            <a:spLocks noGrp="1"/>
          </p:cNvSpPr>
          <p:nvPr>
            <p:ph type="ctrTitle"/>
          </p:nvPr>
        </p:nvSpPr>
        <p:spPr/>
        <p:txBody>
          <a:bodyPr/>
          <a:lstStyle/>
          <a:p>
            <a:r>
              <a:rPr lang="en-US" altLang="zh-CN" dirty="0"/>
              <a:t>AI</a:t>
            </a:r>
            <a:r>
              <a:rPr lang="zh-CN" altLang="en-US" dirty="0"/>
              <a:t>炼丹师修炼之路</a:t>
            </a:r>
          </a:p>
        </p:txBody>
      </p:sp>
      <p:sp>
        <p:nvSpPr>
          <p:cNvPr id="3" name="页脚占位符 2">
            <a:extLst>
              <a:ext uri="{FF2B5EF4-FFF2-40B4-BE49-F238E27FC236}">
                <a16:creationId xmlns:a16="http://schemas.microsoft.com/office/drawing/2014/main" id="{40CE8488-CF8F-4D75-8005-258AFCA58708}"/>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D2DD61D1-78D8-4478-A030-ADA74D4274CD}"/>
              </a:ext>
            </a:extLst>
          </p:cNvPr>
          <p:cNvSpPr>
            <a:spLocks noGrp="1"/>
          </p:cNvSpPr>
          <p:nvPr>
            <p:ph type="sldNum" sz="quarter" idx="16"/>
          </p:nvPr>
        </p:nvSpPr>
        <p:spPr/>
        <p:txBody>
          <a:bodyPr/>
          <a:lstStyle/>
          <a:p>
            <a:fld id="{6C276BF9-DA2C-4EDA-B310-41054C53A8AE}" type="slidenum">
              <a:rPr lang="zh-CN" altLang="en-US" smtClean="0"/>
              <a:pPr/>
              <a:t>5</a:t>
            </a:fld>
            <a:endParaRPr lang="zh-CN" altLang="en-US"/>
          </a:p>
        </p:txBody>
      </p:sp>
      <p:sp>
        <p:nvSpPr>
          <p:cNvPr id="6" name="object 2">
            <a:extLst>
              <a:ext uri="{FF2B5EF4-FFF2-40B4-BE49-F238E27FC236}">
                <a16:creationId xmlns:a16="http://schemas.microsoft.com/office/drawing/2014/main" id="{9AAE2682-FD76-492A-A7A7-8A412CD54173}"/>
              </a:ext>
            </a:extLst>
          </p:cNvPr>
          <p:cNvSpPr/>
          <p:nvPr/>
        </p:nvSpPr>
        <p:spPr>
          <a:xfrm>
            <a:off x="251520" y="1772816"/>
            <a:ext cx="8614968" cy="43924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2220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B36AC-25F4-4D45-A0AF-4ECD676CC75F}"/>
              </a:ext>
            </a:extLst>
          </p:cNvPr>
          <p:cNvSpPr>
            <a:spLocks noGrp="1"/>
          </p:cNvSpPr>
          <p:nvPr>
            <p:ph type="ctrTitle"/>
          </p:nvPr>
        </p:nvSpPr>
        <p:spPr/>
        <p:txBody>
          <a:bodyPr/>
          <a:lstStyle/>
          <a:p>
            <a:r>
              <a:rPr lang="zh-CN" altLang="en-US" dirty="0"/>
              <a:t>机器学习与人工智能</a:t>
            </a:r>
          </a:p>
        </p:txBody>
      </p:sp>
      <p:sp>
        <p:nvSpPr>
          <p:cNvPr id="3" name="页脚占位符 2">
            <a:extLst>
              <a:ext uri="{FF2B5EF4-FFF2-40B4-BE49-F238E27FC236}">
                <a16:creationId xmlns:a16="http://schemas.microsoft.com/office/drawing/2014/main" id="{EAA289E7-896B-4563-9C2D-8FCA7FF10948}"/>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CC7A782B-B763-4656-95E8-329A86EFD39C}"/>
              </a:ext>
            </a:extLst>
          </p:cNvPr>
          <p:cNvSpPr>
            <a:spLocks noGrp="1"/>
          </p:cNvSpPr>
          <p:nvPr>
            <p:ph type="sldNum" sz="quarter" idx="16"/>
          </p:nvPr>
        </p:nvSpPr>
        <p:spPr/>
        <p:txBody>
          <a:bodyPr/>
          <a:lstStyle/>
          <a:p>
            <a:fld id="{6C276BF9-DA2C-4EDA-B310-41054C53A8AE}" type="slidenum">
              <a:rPr lang="zh-CN" altLang="en-US" smtClean="0"/>
              <a:pPr/>
              <a:t>50</a:t>
            </a:fld>
            <a:endParaRPr lang="zh-CN" altLang="en-US"/>
          </a:p>
        </p:txBody>
      </p:sp>
      <p:sp>
        <p:nvSpPr>
          <p:cNvPr id="5" name="文本占位符 4">
            <a:extLst>
              <a:ext uri="{FF2B5EF4-FFF2-40B4-BE49-F238E27FC236}">
                <a16:creationId xmlns:a16="http://schemas.microsoft.com/office/drawing/2014/main" id="{7FA50912-96D3-4BF8-9735-0675E1CB164A}"/>
              </a:ext>
            </a:extLst>
          </p:cNvPr>
          <p:cNvSpPr>
            <a:spLocks noGrp="1"/>
          </p:cNvSpPr>
          <p:nvPr>
            <p:ph type="body" sz="quarter" idx="14"/>
          </p:nvPr>
        </p:nvSpPr>
        <p:spPr/>
        <p:txBody>
          <a:bodyPr/>
          <a:lstStyle/>
          <a:p>
            <a:endParaRPr lang="zh-CN" altLang="en-US"/>
          </a:p>
        </p:txBody>
      </p:sp>
      <p:pic>
        <p:nvPicPr>
          <p:cNvPr id="9" name="图片 8">
            <a:extLst>
              <a:ext uri="{FF2B5EF4-FFF2-40B4-BE49-F238E27FC236}">
                <a16:creationId xmlns:a16="http://schemas.microsoft.com/office/drawing/2014/main" id="{355F89BD-7A76-429C-8902-C8D1E8821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705" y="2151063"/>
            <a:ext cx="5848350" cy="3086100"/>
          </a:xfrm>
          <a:prstGeom prst="rect">
            <a:avLst/>
          </a:prstGeom>
        </p:spPr>
      </p:pic>
      <p:pic>
        <p:nvPicPr>
          <p:cNvPr id="7" name="图片 6">
            <a:extLst>
              <a:ext uri="{FF2B5EF4-FFF2-40B4-BE49-F238E27FC236}">
                <a16:creationId xmlns:a16="http://schemas.microsoft.com/office/drawing/2014/main" id="{EDD6662D-C737-4164-B440-817E4E23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44675"/>
            <a:ext cx="7200573" cy="4387849"/>
          </a:xfrm>
          <a:prstGeom prst="rect">
            <a:avLst/>
          </a:prstGeom>
        </p:spPr>
      </p:pic>
    </p:spTree>
    <p:extLst>
      <p:ext uri="{BB962C8B-B14F-4D97-AF65-F5344CB8AC3E}">
        <p14:creationId xmlns:p14="http://schemas.microsoft.com/office/powerpoint/2010/main" val="171525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24E49-AB53-47AE-A670-9332414D8E4A}"/>
              </a:ext>
            </a:extLst>
          </p:cNvPr>
          <p:cNvSpPr>
            <a:spLocks noGrp="1"/>
          </p:cNvSpPr>
          <p:nvPr>
            <p:ph type="ctrTitle"/>
          </p:nvPr>
        </p:nvSpPr>
        <p:spPr/>
        <p:txBody>
          <a:bodyPr/>
          <a:lstStyle/>
          <a:p>
            <a:r>
              <a:rPr lang="zh-CN" altLang="en-US" dirty="0"/>
              <a:t>概念辨析</a:t>
            </a:r>
          </a:p>
        </p:txBody>
      </p:sp>
      <p:sp>
        <p:nvSpPr>
          <p:cNvPr id="3" name="页脚占位符 2">
            <a:extLst>
              <a:ext uri="{FF2B5EF4-FFF2-40B4-BE49-F238E27FC236}">
                <a16:creationId xmlns:a16="http://schemas.microsoft.com/office/drawing/2014/main" id="{90EBB605-7FBD-413E-BC6B-FDD24F53AFE3}"/>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3B905176-6998-40D7-A553-9127246EC183}"/>
              </a:ext>
            </a:extLst>
          </p:cNvPr>
          <p:cNvSpPr>
            <a:spLocks noGrp="1"/>
          </p:cNvSpPr>
          <p:nvPr>
            <p:ph type="sldNum" sz="quarter" idx="16"/>
          </p:nvPr>
        </p:nvSpPr>
        <p:spPr/>
        <p:txBody>
          <a:bodyPr/>
          <a:lstStyle/>
          <a:p>
            <a:fld id="{6C276BF9-DA2C-4EDA-B310-41054C53A8AE}" type="slidenum">
              <a:rPr lang="zh-CN" altLang="en-US" smtClean="0"/>
              <a:pPr/>
              <a:t>51</a:t>
            </a:fld>
            <a:endParaRPr lang="zh-CN" altLang="en-US"/>
          </a:p>
        </p:txBody>
      </p:sp>
      <p:sp>
        <p:nvSpPr>
          <p:cNvPr id="5" name="文本占位符 4">
            <a:extLst>
              <a:ext uri="{FF2B5EF4-FFF2-40B4-BE49-F238E27FC236}">
                <a16:creationId xmlns:a16="http://schemas.microsoft.com/office/drawing/2014/main" id="{7C9A46AE-B6DE-4F57-BA61-42EB821A30E8}"/>
              </a:ext>
            </a:extLst>
          </p:cNvPr>
          <p:cNvSpPr>
            <a:spLocks noGrp="1"/>
          </p:cNvSpPr>
          <p:nvPr>
            <p:ph type="body" sz="quarter" idx="14"/>
          </p:nvPr>
        </p:nvSpPr>
        <p:spPr/>
        <p:txBody>
          <a:bodyPr/>
          <a:lstStyle/>
          <a:p>
            <a:r>
              <a:rPr lang="zh-CN" altLang="en-US" b="1" dirty="0"/>
              <a:t>人工智能</a:t>
            </a:r>
            <a:endParaRPr lang="en-US" altLang="zh-CN" b="1" dirty="0"/>
          </a:p>
          <a:p>
            <a:r>
              <a:rPr lang="zh-CN" altLang="en-US" b="1" dirty="0"/>
              <a:t>机器学习</a:t>
            </a:r>
            <a:endParaRPr lang="en-US" altLang="zh-CN" b="1" dirty="0"/>
          </a:p>
          <a:p>
            <a:r>
              <a:rPr lang="zh-CN" altLang="en-US" b="1" dirty="0"/>
              <a:t>深度学习</a:t>
            </a:r>
            <a:endParaRPr lang="en-US" altLang="zh-CN" b="1" dirty="0"/>
          </a:p>
          <a:p>
            <a:r>
              <a:rPr lang="zh-CN" altLang="en-US" b="1" dirty="0"/>
              <a:t>数据挖掘</a:t>
            </a:r>
            <a:endParaRPr lang="en-US" altLang="zh-CN" b="1" dirty="0"/>
          </a:p>
          <a:p>
            <a:r>
              <a:rPr lang="zh-CN" altLang="en-US" b="1" dirty="0"/>
              <a:t>其他概念：信息检索、自然语言处理、图像处理、计算机视觉、知识计算、大数据、数据分析、数据仓库、物联网、云计算、边缘计算</a:t>
            </a:r>
            <a:r>
              <a:rPr lang="en-US" altLang="zh-CN" b="1" dirty="0"/>
              <a:t>……</a:t>
            </a:r>
            <a:endParaRPr lang="zh-CN" altLang="en-US" dirty="0"/>
          </a:p>
        </p:txBody>
      </p:sp>
      <p:pic>
        <p:nvPicPr>
          <p:cNvPr id="11" name="图片 10">
            <a:extLst>
              <a:ext uri="{FF2B5EF4-FFF2-40B4-BE49-F238E27FC236}">
                <a16:creationId xmlns:a16="http://schemas.microsoft.com/office/drawing/2014/main" id="{9A2D10A9-631E-4268-AF21-CBB0ADE39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5365998"/>
            <a:ext cx="3246486" cy="1492002"/>
          </a:xfrm>
          <a:prstGeom prst="rect">
            <a:avLst/>
          </a:prstGeom>
        </p:spPr>
      </p:pic>
      <p:pic>
        <p:nvPicPr>
          <p:cNvPr id="13" name="图片 12">
            <a:extLst>
              <a:ext uri="{FF2B5EF4-FFF2-40B4-BE49-F238E27FC236}">
                <a16:creationId xmlns:a16="http://schemas.microsoft.com/office/drawing/2014/main" id="{E4882B89-482D-4F49-A3C7-75EB7CB23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7785"/>
            <a:ext cx="3904852" cy="3745470"/>
          </a:xfrm>
          <a:prstGeom prst="rect">
            <a:avLst/>
          </a:prstGeom>
        </p:spPr>
      </p:pic>
    </p:spTree>
    <p:extLst>
      <p:ext uri="{BB962C8B-B14F-4D97-AF65-F5344CB8AC3E}">
        <p14:creationId xmlns:p14="http://schemas.microsoft.com/office/powerpoint/2010/main" val="236743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8C1AD-6DEE-446B-8F1F-FB7120598D09}"/>
              </a:ext>
            </a:extLst>
          </p:cNvPr>
          <p:cNvSpPr>
            <a:spLocks noGrp="1"/>
          </p:cNvSpPr>
          <p:nvPr>
            <p:ph type="ctrTitle"/>
          </p:nvPr>
        </p:nvSpPr>
        <p:spPr/>
        <p:txBody>
          <a:bodyPr/>
          <a:lstStyle/>
          <a:p>
            <a:r>
              <a:rPr lang="zh-CN" altLang="en-US" dirty="0"/>
              <a:t>如何开发一个人工智能系统？</a:t>
            </a:r>
          </a:p>
        </p:txBody>
      </p:sp>
      <p:sp>
        <p:nvSpPr>
          <p:cNvPr id="3" name="页脚占位符 2">
            <a:extLst>
              <a:ext uri="{FF2B5EF4-FFF2-40B4-BE49-F238E27FC236}">
                <a16:creationId xmlns:a16="http://schemas.microsoft.com/office/drawing/2014/main" id="{6C600156-4FF1-4A4D-B92F-AF078BC08F04}"/>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4042E367-EB40-4DBD-A54D-82D1F86AF338}"/>
              </a:ext>
            </a:extLst>
          </p:cNvPr>
          <p:cNvSpPr>
            <a:spLocks noGrp="1"/>
          </p:cNvSpPr>
          <p:nvPr>
            <p:ph type="sldNum" sz="quarter" idx="16"/>
          </p:nvPr>
        </p:nvSpPr>
        <p:spPr/>
        <p:txBody>
          <a:bodyPr/>
          <a:lstStyle/>
          <a:p>
            <a:fld id="{6C276BF9-DA2C-4EDA-B310-41054C53A8AE}" type="slidenum">
              <a:rPr lang="zh-CN" altLang="en-US" smtClean="0"/>
              <a:pPr/>
              <a:t>52</a:t>
            </a:fld>
            <a:endParaRPr lang="zh-CN" altLang="en-US"/>
          </a:p>
        </p:txBody>
      </p:sp>
      <p:sp>
        <p:nvSpPr>
          <p:cNvPr id="5" name="文本占位符 4">
            <a:extLst>
              <a:ext uri="{FF2B5EF4-FFF2-40B4-BE49-F238E27FC236}">
                <a16:creationId xmlns:a16="http://schemas.microsoft.com/office/drawing/2014/main" id="{FEB55EF3-4B1F-4A59-A3F7-1B1A30513EC8}"/>
              </a:ext>
            </a:extLst>
          </p:cNvPr>
          <p:cNvSpPr>
            <a:spLocks noGrp="1"/>
          </p:cNvSpPr>
          <p:nvPr>
            <p:ph type="body" sz="quarter" idx="14"/>
          </p:nvPr>
        </p:nvSpPr>
        <p:spPr/>
        <p:txBody>
          <a:bodyPr/>
          <a:lstStyle/>
          <a:p>
            <a:r>
              <a:rPr lang="zh-CN" altLang="en-US" dirty="0"/>
              <a:t>专家知识（人工规则）</a:t>
            </a:r>
          </a:p>
          <a:p>
            <a:endParaRPr lang="zh-CN" altLang="en-US" dirty="0"/>
          </a:p>
        </p:txBody>
      </p:sp>
      <p:pic>
        <p:nvPicPr>
          <p:cNvPr id="6" name="Picture 2" descr="âreasoning  ruleâçå¾çæç´¢ç»æ">
            <a:extLst>
              <a:ext uri="{FF2B5EF4-FFF2-40B4-BE49-F238E27FC236}">
                <a16:creationId xmlns:a16="http://schemas.microsoft.com/office/drawing/2014/main" id="{8656EDB0-EF95-4D73-9A5B-D1E854DAB01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81200" y="23622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20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D7D6E-F87C-46BD-BBA9-D8B76D0DF336}"/>
              </a:ext>
            </a:extLst>
          </p:cNvPr>
          <p:cNvSpPr>
            <a:spLocks noGrp="1"/>
          </p:cNvSpPr>
          <p:nvPr>
            <p:ph type="ctr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p>
        </p:txBody>
      </p:sp>
      <p:sp>
        <p:nvSpPr>
          <p:cNvPr id="3" name="页脚占位符 2">
            <a:extLst>
              <a:ext uri="{FF2B5EF4-FFF2-40B4-BE49-F238E27FC236}">
                <a16:creationId xmlns:a16="http://schemas.microsoft.com/office/drawing/2014/main" id="{BE7B0562-4E25-466A-952B-37F40DAEA57D}"/>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F2EF688B-1741-4636-9EC7-5E532E4B40E6}"/>
              </a:ext>
            </a:extLst>
          </p:cNvPr>
          <p:cNvSpPr>
            <a:spLocks noGrp="1"/>
          </p:cNvSpPr>
          <p:nvPr>
            <p:ph type="sldNum" sz="quarter" idx="16"/>
          </p:nvPr>
        </p:nvSpPr>
        <p:spPr/>
        <p:txBody>
          <a:bodyPr/>
          <a:lstStyle/>
          <a:p>
            <a:fld id="{6C276BF9-DA2C-4EDA-B310-41054C53A8AE}" type="slidenum">
              <a:rPr lang="zh-CN" altLang="en-US" smtClean="0"/>
              <a:pPr/>
              <a:t>53</a:t>
            </a:fld>
            <a:endParaRPr lang="zh-CN" altLang="en-US"/>
          </a:p>
        </p:txBody>
      </p:sp>
      <p:pic>
        <p:nvPicPr>
          <p:cNvPr id="6" name="图片 5" descr="屏幕剪辑">
            <a:extLst>
              <a:ext uri="{FF2B5EF4-FFF2-40B4-BE49-F238E27FC236}">
                <a16:creationId xmlns:a16="http://schemas.microsoft.com/office/drawing/2014/main" id="{4AC0585A-B973-44E6-90E6-D665B55E4E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8075" y="1752600"/>
            <a:ext cx="4153009" cy="1534926"/>
          </a:xfrm>
          <a:prstGeom prst="rect">
            <a:avLst/>
          </a:prstGeom>
        </p:spPr>
      </p:pic>
      <p:pic>
        <p:nvPicPr>
          <p:cNvPr id="7" name="Picture 2" descr="âPattern Recognition handwrite numberâçå¾çæç´¢ç»æ">
            <a:extLst>
              <a:ext uri="{FF2B5EF4-FFF2-40B4-BE49-F238E27FC236}">
                <a16:creationId xmlns:a16="http://schemas.microsoft.com/office/drawing/2014/main" id="{A1F73431-12BC-4E23-B608-29EEDBAEC0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16675"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3F237BC-4572-4926-9679-E9916F01A11B}"/>
              </a:ext>
            </a:extLst>
          </p:cNvPr>
          <p:cNvSpPr txBox="1"/>
          <p:nvPr/>
        </p:nvSpPr>
        <p:spPr>
          <a:xfrm>
            <a:off x="6141075"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321676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A55E5-1ADB-40DE-84BD-BE476F939E83}"/>
              </a:ext>
            </a:extLst>
          </p:cNvPr>
          <p:cNvSpPr>
            <a:spLocks noGrp="1"/>
          </p:cNvSpPr>
          <p:nvPr>
            <p:ph type="ctrTitle"/>
          </p:nvPr>
        </p:nvSpPr>
        <p:spPr/>
        <p:txBody>
          <a:bodyPr/>
          <a:lstStyle/>
          <a:p>
            <a:r>
              <a:rPr lang="zh-CN" altLang="en-US" dirty="0"/>
              <a:t>机器学习 </a:t>
            </a:r>
            <a:r>
              <a:rPr lang="en-US" altLang="zh-TW" dirty="0"/>
              <a:t>≈ </a:t>
            </a:r>
            <a:r>
              <a:rPr lang="zh-CN" altLang="en-US" dirty="0"/>
              <a:t>构建一个映射函数</a:t>
            </a:r>
          </a:p>
        </p:txBody>
      </p:sp>
      <p:sp>
        <p:nvSpPr>
          <p:cNvPr id="3" name="页脚占位符 2">
            <a:extLst>
              <a:ext uri="{FF2B5EF4-FFF2-40B4-BE49-F238E27FC236}">
                <a16:creationId xmlns:a16="http://schemas.microsoft.com/office/drawing/2014/main" id="{4D68DE7D-599C-4BFE-BD3E-73FE05675303}"/>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9571A74D-83B2-4A89-BDE4-98B2575A4E5E}"/>
              </a:ext>
            </a:extLst>
          </p:cNvPr>
          <p:cNvSpPr>
            <a:spLocks noGrp="1"/>
          </p:cNvSpPr>
          <p:nvPr>
            <p:ph type="sldNum" sz="quarter" idx="16"/>
          </p:nvPr>
        </p:nvSpPr>
        <p:spPr/>
        <p:txBody>
          <a:bodyPr/>
          <a:lstStyle/>
          <a:p>
            <a:fld id="{6C276BF9-DA2C-4EDA-B310-41054C53A8AE}" type="slidenum">
              <a:rPr lang="zh-CN" altLang="en-US" smtClean="0"/>
              <a:pPr/>
              <a:t>54</a:t>
            </a:fld>
            <a:endParaRPr lang="zh-CN" altLang="en-US"/>
          </a:p>
        </p:txBody>
      </p:sp>
      <p:sp>
        <p:nvSpPr>
          <p:cNvPr id="5" name="文本占位符 4">
            <a:extLst>
              <a:ext uri="{FF2B5EF4-FFF2-40B4-BE49-F238E27FC236}">
                <a16:creationId xmlns:a16="http://schemas.microsoft.com/office/drawing/2014/main" id="{CB2166D4-C231-4662-93F3-A7A71C4E507A}"/>
              </a:ext>
            </a:extLst>
          </p:cNvPr>
          <p:cNvSpPr>
            <a:spLocks noGrp="1"/>
          </p:cNvSpPr>
          <p:nvPr>
            <p:ph type="body" sz="quarter" idx="14"/>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a:p>
            <a:endParaRPr lang="zh-CN" altLang="en-US" dirty="0"/>
          </a:p>
        </p:txBody>
      </p:sp>
      <p:graphicFrame>
        <p:nvGraphicFramePr>
          <p:cNvPr id="20" name="Object 12">
            <a:extLst>
              <a:ext uri="{FF2B5EF4-FFF2-40B4-BE49-F238E27FC236}">
                <a16:creationId xmlns:a16="http://schemas.microsoft.com/office/drawing/2014/main" id="{88FCC1B0-421A-4932-867E-9CE84ED37D95}"/>
              </a:ext>
            </a:extLst>
          </p:cNvPr>
          <p:cNvGraphicFramePr>
            <a:graphicFrameLocks noChangeAspect="1"/>
          </p:cNvGraphicFramePr>
          <p:nvPr>
            <p:extLst>
              <p:ext uri="{D42A27DB-BD31-4B8C-83A1-F6EECF244321}">
                <p14:modId xmlns:p14="http://schemas.microsoft.com/office/powerpoint/2010/main" val="1786007497"/>
              </p:ext>
            </p:extLst>
          </p:nvPr>
        </p:nvGraphicFramePr>
        <p:xfrm>
          <a:off x="2362200" y="1898895"/>
          <a:ext cx="3822700" cy="460375"/>
        </p:xfrm>
        <a:graphic>
          <a:graphicData uri="http://schemas.openxmlformats.org/presentationml/2006/ole">
            <mc:AlternateContent xmlns:mc="http://schemas.openxmlformats.org/markup-compatibility/2006">
              <mc:Choice xmlns:v="urn:schemas-microsoft-com:vml" Requires="v">
                <p:oleObj spid="_x0000_s1326"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362200" y="189889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a:extLst>
              <a:ext uri="{FF2B5EF4-FFF2-40B4-BE49-F238E27FC236}">
                <a16:creationId xmlns:a16="http://schemas.microsoft.com/office/drawing/2014/main" id="{E9B35D94-A572-44BA-B3F8-D4D8DDDBD39E}"/>
              </a:ext>
            </a:extLst>
          </p:cNvPr>
          <p:cNvGraphicFramePr>
            <a:graphicFrameLocks noChangeAspect="1"/>
          </p:cNvGraphicFramePr>
          <p:nvPr>
            <p:extLst>
              <p:ext uri="{D42A27DB-BD31-4B8C-83A1-F6EECF244321}">
                <p14:modId xmlns:p14="http://schemas.microsoft.com/office/powerpoint/2010/main" val="508638288"/>
              </p:ext>
            </p:extLst>
          </p:nvPr>
        </p:nvGraphicFramePr>
        <p:xfrm>
          <a:off x="2313735" y="3267265"/>
          <a:ext cx="3822700" cy="460375"/>
        </p:xfrm>
        <a:graphic>
          <a:graphicData uri="http://schemas.openxmlformats.org/presentationml/2006/ole">
            <mc:AlternateContent xmlns:mc="http://schemas.openxmlformats.org/markup-compatibility/2006">
              <mc:Choice xmlns:v="urn:schemas-microsoft-com:vml" Requires="v">
                <p:oleObj spid="_x0000_s1327"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2313735" y="326726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a:extLst>
              <a:ext uri="{FF2B5EF4-FFF2-40B4-BE49-F238E27FC236}">
                <a16:creationId xmlns:a16="http://schemas.microsoft.com/office/drawing/2014/main" id="{5D7ED797-2CBD-4A90-91FC-B998FCED877B}"/>
              </a:ext>
            </a:extLst>
          </p:cNvPr>
          <p:cNvGraphicFramePr>
            <a:graphicFrameLocks noChangeAspect="1"/>
          </p:cNvGraphicFramePr>
          <p:nvPr>
            <p:extLst>
              <p:ext uri="{D42A27DB-BD31-4B8C-83A1-F6EECF244321}">
                <p14:modId xmlns:p14="http://schemas.microsoft.com/office/powerpoint/2010/main" val="1944570744"/>
              </p:ext>
            </p:extLst>
          </p:nvPr>
        </p:nvGraphicFramePr>
        <p:xfrm>
          <a:off x="2349595" y="4675789"/>
          <a:ext cx="3822700" cy="460375"/>
        </p:xfrm>
        <a:graphic>
          <a:graphicData uri="http://schemas.openxmlformats.org/presentationml/2006/ole">
            <mc:AlternateContent xmlns:mc="http://schemas.openxmlformats.org/markup-compatibility/2006">
              <mc:Choice xmlns:v="urn:schemas-microsoft-com:vml" Requires="v">
                <p:oleObj spid="_x0000_s1328"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2349595" y="467578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2">
            <a:extLst>
              <a:ext uri="{FF2B5EF4-FFF2-40B4-BE49-F238E27FC236}">
                <a16:creationId xmlns:a16="http://schemas.microsoft.com/office/drawing/2014/main" id="{C68324C9-8AB7-4C4B-B0C0-F09BE32C7A5D}"/>
              </a:ext>
            </a:extLst>
          </p:cNvPr>
          <p:cNvGraphicFramePr>
            <a:graphicFrameLocks noChangeAspect="1"/>
          </p:cNvGraphicFramePr>
          <p:nvPr>
            <p:extLst>
              <p:ext uri="{D42A27DB-BD31-4B8C-83A1-F6EECF244321}">
                <p14:modId xmlns:p14="http://schemas.microsoft.com/office/powerpoint/2010/main" val="2956200837"/>
              </p:ext>
            </p:extLst>
          </p:nvPr>
        </p:nvGraphicFramePr>
        <p:xfrm>
          <a:off x="2380424" y="5911266"/>
          <a:ext cx="3578225" cy="460375"/>
        </p:xfrm>
        <a:graphic>
          <a:graphicData uri="http://schemas.openxmlformats.org/presentationml/2006/ole">
            <mc:AlternateContent xmlns:mc="http://schemas.openxmlformats.org/markup-compatibility/2006">
              <mc:Choice xmlns:v="urn:schemas-microsoft-com:vml" Requires="v">
                <p:oleObj spid="_x0000_s1329"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380424" y="5911266"/>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7">
            <a:extLst>
              <a:ext uri="{FF2B5EF4-FFF2-40B4-BE49-F238E27FC236}">
                <a16:creationId xmlns:a16="http://schemas.microsoft.com/office/drawing/2014/main" id="{D717DEDC-6BA0-48A6-8847-7D91191EF8FC}"/>
              </a:ext>
            </a:extLst>
          </p:cNvPr>
          <p:cNvSpPr txBox="1"/>
          <p:nvPr/>
        </p:nvSpPr>
        <p:spPr>
          <a:xfrm>
            <a:off x="6136435" y="3235842"/>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25" name="文字方塊 8">
            <a:extLst>
              <a:ext uri="{FF2B5EF4-FFF2-40B4-BE49-F238E27FC236}">
                <a16:creationId xmlns:a16="http://schemas.microsoft.com/office/drawing/2014/main" id="{A53BDBA7-3FE1-47F7-8D69-7A33F250A65C}"/>
              </a:ext>
            </a:extLst>
          </p:cNvPr>
          <p:cNvSpPr txBox="1"/>
          <p:nvPr/>
        </p:nvSpPr>
        <p:spPr>
          <a:xfrm>
            <a:off x="6184899" y="1867712"/>
            <a:ext cx="2898395" cy="523220"/>
          </a:xfrm>
          <a:prstGeom prst="rect">
            <a:avLst/>
          </a:prstGeom>
          <a:noFill/>
        </p:spPr>
        <p:txBody>
          <a:bodyPr wrap="square" rtlCol="0">
            <a:spAutoFit/>
          </a:bodyPr>
          <a:lstStyle/>
          <a:p>
            <a:r>
              <a:rPr lang="en-US" altLang="zh-TW"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你好</a:t>
            </a:r>
            <a:r>
              <a:rPr lang="en-US" altLang="zh-TW" sz="2800" dirty="0">
                <a:latin typeface="微软雅黑" panose="020B0503020204020204" pitchFamily="34" charset="-122"/>
                <a:ea typeface="微软雅黑" panose="020B0503020204020204" pitchFamily="34" charset="-122"/>
              </a:rPr>
              <a:t>”</a:t>
            </a:r>
            <a:endParaRPr lang="zh-TW" altLang="en-US" sz="2800" dirty="0">
              <a:latin typeface="微软雅黑" panose="020B0503020204020204" pitchFamily="34" charset="-122"/>
              <a:ea typeface="微软雅黑" panose="020B0503020204020204" pitchFamily="34" charset="-122"/>
            </a:endParaRPr>
          </a:p>
        </p:txBody>
      </p:sp>
      <p:sp>
        <p:nvSpPr>
          <p:cNvPr id="26" name="文字方塊 9">
            <a:extLst>
              <a:ext uri="{FF2B5EF4-FFF2-40B4-BE49-F238E27FC236}">
                <a16:creationId xmlns:a16="http://schemas.microsoft.com/office/drawing/2014/main" id="{3A1001C5-A089-460E-A377-92C7C0AB0E20}"/>
              </a:ext>
            </a:extLst>
          </p:cNvPr>
          <p:cNvSpPr txBox="1"/>
          <p:nvPr/>
        </p:nvSpPr>
        <p:spPr>
          <a:xfrm>
            <a:off x="6172296" y="4618100"/>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27" name="文字方塊 10">
            <a:extLst>
              <a:ext uri="{FF2B5EF4-FFF2-40B4-BE49-F238E27FC236}">
                <a16:creationId xmlns:a16="http://schemas.microsoft.com/office/drawing/2014/main" id="{57B58FD6-1634-4497-B74F-FC49C7E6710F}"/>
              </a:ext>
            </a:extLst>
          </p:cNvPr>
          <p:cNvSpPr txBox="1"/>
          <p:nvPr/>
        </p:nvSpPr>
        <p:spPr>
          <a:xfrm>
            <a:off x="6328102" y="5930116"/>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28" name="矩形 27">
            <a:extLst>
              <a:ext uri="{FF2B5EF4-FFF2-40B4-BE49-F238E27FC236}">
                <a16:creationId xmlns:a16="http://schemas.microsoft.com/office/drawing/2014/main" id="{BFFF0106-4A25-49FC-87B4-6F178AFA5F0F}"/>
              </a:ext>
            </a:extLst>
          </p:cNvPr>
          <p:cNvSpPr/>
          <p:nvPr/>
        </p:nvSpPr>
        <p:spPr>
          <a:xfrm>
            <a:off x="2819536" y="5864465"/>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29" name="文字方塊 17">
            <a:extLst>
              <a:ext uri="{FF2B5EF4-FFF2-40B4-BE49-F238E27FC236}">
                <a16:creationId xmlns:a16="http://schemas.microsoft.com/office/drawing/2014/main" id="{E81951FD-C760-44DB-8A30-43DFC3591F3E}"/>
              </a:ext>
            </a:extLst>
          </p:cNvPr>
          <p:cNvSpPr txBox="1"/>
          <p:nvPr/>
        </p:nvSpPr>
        <p:spPr>
          <a:xfrm>
            <a:off x="6969242" y="4648877"/>
            <a:ext cx="2543153" cy="461665"/>
          </a:xfrm>
          <a:prstGeom prst="rect">
            <a:avLst/>
          </a:prstGeom>
          <a:noFill/>
        </p:spPr>
        <p:txBody>
          <a:bodyPr wrap="square" rtlCol="0">
            <a:spAutoFit/>
          </a:bodyPr>
          <a:lstStyle/>
          <a:p>
            <a:pPr algn="ctr"/>
            <a:r>
              <a:rPr lang="en-US" altLang="zh-TW"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落子位置</a:t>
            </a:r>
            <a:r>
              <a:rPr lang="en-US" altLang="zh-TW" sz="2400" dirty="0">
                <a:latin typeface="微软雅黑" panose="020B0503020204020204" pitchFamily="34" charset="-122"/>
                <a:ea typeface="微软雅黑" panose="020B0503020204020204" pitchFamily="34" charset="-122"/>
              </a:rPr>
              <a:t>)</a:t>
            </a:r>
            <a:endParaRPr lang="zh-TW" altLang="en-US" sz="2400" dirty="0">
              <a:latin typeface="微软雅黑" panose="020B0503020204020204" pitchFamily="34" charset="-122"/>
              <a:ea typeface="微软雅黑" panose="020B0503020204020204" pitchFamily="34" charset="-122"/>
            </a:endParaRPr>
          </a:p>
        </p:txBody>
      </p:sp>
      <p:pic>
        <p:nvPicPr>
          <p:cNvPr id="30" name="图片 29" descr="屏幕剪辑">
            <a:extLst>
              <a:ext uri="{FF2B5EF4-FFF2-40B4-BE49-F238E27FC236}">
                <a16:creationId xmlns:a16="http://schemas.microsoft.com/office/drawing/2014/main" id="{F4CBF27C-139C-4B3E-8146-DEB06650D6D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52935" y="3215951"/>
            <a:ext cx="544300" cy="702147"/>
          </a:xfrm>
          <a:prstGeom prst="rect">
            <a:avLst/>
          </a:prstGeom>
        </p:spPr>
      </p:pic>
      <p:pic>
        <p:nvPicPr>
          <p:cNvPr id="31" name="图片 30" descr="屏幕剪辑">
            <a:extLst>
              <a:ext uri="{FF2B5EF4-FFF2-40B4-BE49-F238E27FC236}">
                <a16:creationId xmlns:a16="http://schemas.microsoft.com/office/drawing/2014/main" id="{5C3DADF8-9853-4629-AABC-2E9671863E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68795" y="4358300"/>
            <a:ext cx="1219200" cy="1215850"/>
          </a:xfrm>
          <a:prstGeom prst="rect">
            <a:avLst/>
          </a:prstGeom>
        </p:spPr>
      </p:pic>
      <p:pic>
        <p:nvPicPr>
          <p:cNvPr id="32" name="图片 31" descr="屏幕剪辑">
            <a:extLst>
              <a:ext uri="{FF2B5EF4-FFF2-40B4-BE49-F238E27FC236}">
                <a16:creationId xmlns:a16="http://schemas.microsoft.com/office/drawing/2014/main" id="{1B6D744E-5C84-425D-ACB3-D93C9694FCA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405356" y="1777275"/>
            <a:ext cx="1639458" cy="731646"/>
          </a:xfrm>
          <a:prstGeom prst="rect">
            <a:avLst/>
          </a:prstGeom>
        </p:spPr>
      </p:pic>
    </p:spTree>
    <p:extLst>
      <p:ext uri="{BB962C8B-B14F-4D97-AF65-F5344CB8AC3E}">
        <p14:creationId xmlns:p14="http://schemas.microsoft.com/office/powerpoint/2010/main" val="3472384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7292D-D325-47FF-B31F-0C44EA4CCCF5}"/>
              </a:ext>
            </a:extLst>
          </p:cNvPr>
          <p:cNvSpPr>
            <a:spLocks noGrp="1"/>
          </p:cNvSpPr>
          <p:nvPr>
            <p:ph type="ctrTitle"/>
          </p:nvPr>
        </p:nvSpPr>
        <p:spPr/>
        <p:txBody>
          <a:bodyPr/>
          <a:lstStyle/>
          <a:p>
            <a:r>
              <a:rPr lang="zh-CN" altLang="en-US" dirty="0"/>
              <a:t>芒果机器学习</a:t>
            </a:r>
          </a:p>
        </p:txBody>
      </p:sp>
      <p:sp>
        <p:nvSpPr>
          <p:cNvPr id="3" name="页脚占位符 2">
            <a:extLst>
              <a:ext uri="{FF2B5EF4-FFF2-40B4-BE49-F238E27FC236}">
                <a16:creationId xmlns:a16="http://schemas.microsoft.com/office/drawing/2014/main" id="{6858E0C6-0BEC-4F28-9C08-FB2011237D3D}"/>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B62ECEA6-CEE8-4412-8F55-78864670B1F3}"/>
              </a:ext>
            </a:extLst>
          </p:cNvPr>
          <p:cNvSpPr>
            <a:spLocks noGrp="1"/>
          </p:cNvSpPr>
          <p:nvPr>
            <p:ph type="sldNum" sz="quarter" idx="16"/>
          </p:nvPr>
        </p:nvSpPr>
        <p:spPr/>
        <p:txBody>
          <a:bodyPr/>
          <a:lstStyle/>
          <a:p>
            <a:fld id="{6C276BF9-DA2C-4EDA-B310-41054C53A8AE}" type="slidenum">
              <a:rPr lang="zh-CN" altLang="en-US" smtClean="0"/>
              <a:pPr/>
              <a:t>55</a:t>
            </a:fld>
            <a:endParaRPr lang="zh-CN" altLang="en-US"/>
          </a:p>
        </p:txBody>
      </p:sp>
      <p:sp>
        <p:nvSpPr>
          <p:cNvPr id="5" name="文本占位符 4">
            <a:extLst>
              <a:ext uri="{FF2B5EF4-FFF2-40B4-BE49-F238E27FC236}">
                <a16:creationId xmlns:a16="http://schemas.microsoft.com/office/drawing/2014/main" id="{48E02DA7-9139-4881-B29D-2B121A8E99CF}"/>
              </a:ext>
            </a:extLst>
          </p:cNvPr>
          <p:cNvSpPr>
            <a:spLocks noGrp="1"/>
          </p:cNvSpPr>
          <p:nvPr>
            <p:ph type="body" sz="quarter" idx="14"/>
          </p:nvPr>
        </p:nvSpPr>
        <p:spPr/>
        <p:txBody>
          <a:bodyPr/>
          <a:lstStyle/>
          <a:p>
            <a:endParaRPr lang="zh-CN" altLang="en-US"/>
          </a:p>
        </p:txBody>
      </p:sp>
      <p:sp>
        <p:nvSpPr>
          <p:cNvPr id="7" name="矩形 6">
            <a:extLst>
              <a:ext uri="{FF2B5EF4-FFF2-40B4-BE49-F238E27FC236}">
                <a16:creationId xmlns:a16="http://schemas.microsoft.com/office/drawing/2014/main" id="{F2C07901-8502-4C4A-B335-E06119B00D4A}"/>
              </a:ext>
            </a:extLst>
          </p:cNvPr>
          <p:cNvSpPr/>
          <p:nvPr/>
        </p:nvSpPr>
        <p:spPr>
          <a:xfrm>
            <a:off x="3806081" y="404813"/>
            <a:ext cx="4617937" cy="523220"/>
          </a:xfrm>
          <a:prstGeom prst="rect">
            <a:avLst/>
          </a:prstGeom>
        </p:spPr>
        <p:txBody>
          <a:bodyPr wrap="square">
            <a:spAutoFit/>
          </a:bodyPr>
          <a:lstStyle/>
          <a:p>
            <a:pPr eaLnBrk="0" fontAlgn="base" hangingPunct="0">
              <a:spcBef>
                <a:spcPct val="0"/>
              </a:spcBef>
              <a:spcAft>
                <a:spcPct val="0"/>
              </a:spcAft>
            </a:pPr>
            <a:r>
              <a:rPr lang="zh-CN" altLang="en-US" sz="2800" dirty="0">
                <a:solidFill>
                  <a:srgbClr val="FF0000"/>
                </a:solidFill>
                <a:latin typeface="Arial" panose="020B0604020202020204" pitchFamily="34" charset="0"/>
                <a:ea typeface="华文楷体"/>
                <a:cs typeface="Arial" panose="020B0604020202020204" pitchFamily="34" charset="0"/>
              </a:rPr>
              <a:t>如果判断芒果是否甜蜜？</a:t>
            </a:r>
          </a:p>
        </p:txBody>
      </p:sp>
      <p:pic>
        <p:nvPicPr>
          <p:cNvPr id="8" name="图片 7">
            <a:extLst>
              <a:ext uri="{FF2B5EF4-FFF2-40B4-BE49-F238E27FC236}">
                <a16:creationId xmlns:a16="http://schemas.microsoft.com/office/drawing/2014/main" id="{4A09EE4A-97AA-4172-8A64-E55E849E4945}"/>
              </a:ext>
            </a:extLst>
          </p:cNvPr>
          <p:cNvPicPr>
            <a:picLocks noChangeAspect="1"/>
          </p:cNvPicPr>
          <p:nvPr/>
        </p:nvPicPr>
        <p:blipFill>
          <a:blip r:embed="rId2"/>
          <a:stretch>
            <a:fillRect/>
          </a:stretch>
        </p:blipFill>
        <p:spPr>
          <a:xfrm>
            <a:off x="1981200" y="2057400"/>
            <a:ext cx="4781550" cy="3400425"/>
          </a:xfrm>
          <a:prstGeom prst="rect">
            <a:avLst/>
          </a:prstGeom>
        </p:spPr>
      </p:pic>
    </p:spTree>
    <p:extLst>
      <p:ext uri="{BB962C8B-B14F-4D97-AF65-F5344CB8AC3E}">
        <p14:creationId xmlns:p14="http://schemas.microsoft.com/office/powerpoint/2010/main" val="2165673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D13FB-1579-43E3-9CDA-59FC89E266E8}"/>
              </a:ext>
            </a:extLst>
          </p:cNvPr>
          <p:cNvSpPr>
            <a:spLocks noGrp="1"/>
          </p:cNvSpPr>
          <p:nvPr>
            <p:ph type="ctrTitle"/>
          </p:nvPr>
        </p:nvSpPr>
        <p:spPr/>
        <p:txBody>
          <a:bodyPr/>
          <a:lstStyle/>
          <a:p>
            <a:r>
              <a:rPr lang="zh-CN" altLang="en-US" dirty="0"/>
              <a:t>芒果机器学习</a:t>
            </a:r>
          </a:p>
        </p:txBody>
      </p:sp>
      <p:sp>
        <p:nvSpPr>
          <p:cNvPr id="3" name="页脚占位符 2">
            <a:extLst>
              <a:ext uri="{FF2B5EF4-FFF2-40B4-BE49-F238E27FC236}">
                <a16:creationId xmlns:a16="http://schemas.microsoft.com/office/drawing/2014/main" id="{A7F78D42-92E5-49C7-9E4A-33666CAEBFF6}"/>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D4452756-9376-4A71-B74A-6ACBEDBF03FE}"/>
              </a:ext>
            </a:extLst>
          </p:cNvPr>
          <p:cNvSpPr>
            <a:spLocks noGrp="1"/>
          </p:cNvSpPr>
          <p:nvPr>
            <p:ph type="sldNum" sz="quarter" idx="16"/>
          </p:nvPr>
        </p:nvSpPr>
        <p:spPr/>
        <p:txBody>
          <a:bodyPr/>
          <a:lstStyle/>
          <a:p>
            <a:fld id="{6C276BF9-DA2C-4EDA-B310-41054C53A8AE}" type="slidenum">
              <a:rPr lang="zh-CN" altLang="en-US" smtClean="0"/>
              <a:pPr/>
              <a:t>56</a:t>
            </a:fld>
            <a:endParaRPr lang="zh-CN" altLang="en-US"/>
          </a:p>
        </p:txBody>
      </p:sp>
      <p:sp>
        <p:nvSpPr>
          <p:cNvPr id="5" name="文本占位符 4">
            <a:extLst>
              <a:ext uri="{FF2B5EF4-FFF2-40B4-BE49-F238E27FC236}">
                <a16:creationId xmlns:a16="http://schemas.microsoft.com/office/drawing/2014/main" id="{CDEDC7F2-3895-4D53-8CBC-8A11D08C9381}"/>
              </a:ext>
            </a:extLst>
          </p:cNvPr>
          <p:cNvSpPr>
            <a:spLocks noGrp="1"/>
          </p:cNvSpPr>
          <p:nvPr>
            <p:ph type="body" sz="quarter" idx="14"/>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a:p>
            <a:endParaRPr lang="zh-CN" altLang="en-US" dirty="0"/>
          </a:p>
        </p:txBody>
      </p:sp>
    </p:spTree>
    <p:extLst>
      <p:ext uri="{BB962C8B-B14F-4D97-AF65-F5344CB8AC3E}">
        <p14:creationId xmlns:p14="http://schemas.microsoft.com/office/powerpoint/2010/main" val="3795653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33D8D-CC5E-4D07-BE32-02E8D6B6F963}"/>
              </a:ext>
            </a:extLst>
          </p:cNvPr>
          <p:cNvSpPr>
            <a:spLocks noGrp="1"/>
          </p:cNvSpPr>
          <p:nvPr>
            <p:ph type="ctrTitle"/>
          </p:nvPr>
        </p:nvSpPr>
        <p:spPr/>
        <p:txBody>
          <a:bodyPr/>
          <a:lstStyle/>
          <a:p>
            <a:r>
              <a:rPr lang="zh-CN" altLang="en-US" dirty="0"/>
              <a:t>如何开发一个人工智能系统？</a:t>
            </a:r>
          </a:p>
        </p:txBody>
      </p:sp>
      <p:sp>
        <p:nvSpPr>
          <p:cNvPr id="3" name="页脚占位符 2">
            <a:extLst>
              <a:ext uri="{FF2B5EF4-FFF2-40B4-BE49-F238E27FC236}">
                <a16:creationId xmlns:a16="http://schemas.microsoft.com/office/drawing/2014/main" id="{D66E18EC-881F-4EC9-A4B5-4CA0EC049563}"/>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212BC3D9-ED81-478D-9AB6-A66E12DEF575}"/>
              </a:ext>
            </a:extLst>
          </p:cNvPr>
          <p:cNvSpPr>
            <a:spLocks noGrp="1"/>
          </p:cNvSpPr>
          <p:nvPr>
            <p:ph type="sldNum" sz="quarter" idx="16"/>
          </p:nvPr>
        </p:nvSpPr>
        <p:spPr/>
        <p:txBody>
          <a:bodyPr/>
          <a:lstStyle/>
          <a:p>
            <a:fld id="{6C276BF9-DA2C-4EDA-B310-41054C53A8AE}" type="slidenum">
              <a:rPr lang="zh-CN" altLang="en-US" smtClean="0"/>
              <a:pPr/>
              <a:t>57</a:t>
            </a:fld>
            <a:endParaRPr lang="zh-CN" altLang="en-US"/>
          </a:p>
        </p:txBody>
      </p:sp>
      <p:graphicFrame>
        <p:nvGraphicFramePr>
          <p:cNvPr id="8" name="内容占位符 4">
            <a:extLst>
              <a:ext uri="{FF2B5EF4-FFF2-40B4-BE49-F238E27FC236}">
                <a16:creationId xmlns:a16="http://schemas.microsoft.com/office/drawing/2014/main" id="{0A26A104-454D-40D8-B53D-AD6AB7093BF1}"/>
              </a:ext>
            </a:extLst>
          </p:cNvPr>
          <p:cNvGraphicFramePr>
            <a:graphicFrameLocks/>
          </p:cNvGraphicFramePr>
          <p:nvPr>
            <p:extLst>
              <p:ext uri="{D42A27DB-BD31-4B8C-83A1-F6EECF244321}">
                <p14:modId xmlns:p14="http://schemas.microsoft.com/office/powerpoint/2010/main" val="1391608028"/>
              </p:ext>
            </p:extLst>
          </p:nvPr>
        </p:nvGraphicFramePr>
        <p:xfrm>
          <a:off x="457200" y="1516211"/>
          <a:ext cx="8229600" cy="4937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61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398C20A5-A9D8-4D3E-B587-799A3BB16507}"/>
                                            </p:graphicEl>
                                          </p:spTgt>
                                        </p:tgtEl>
                                        <p:attrNameLst>
                                          <p:attrName>style.visibility</p:attrName>
                                        </p:attrNameLst>
                                      </p:cBhvr>
                                      <p:to>
                                        <p:strVal val="visible"/>
                                      </p:to>
                                    </p:set>
                                    <p:animEffect transition="in" filter="fade">
                                      <p:cBhvr>
                                        <p:cTn id="7" dur="500"/>
                                        <p:tgtEl>
                                          <p:spTgt spid="8">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E701DB57-D095-4995-BA9F-3DC318F851BB}"/>
                                            </p:graphicEl>
                                          </p:spTgt>
                                        </p:tgtEl>
                                        <p:attrNameLst>
                                          <p:attrName>style.visibility</p:attrName>
                                        </p:attrNameLst>
                                      </p:cBhvr>
                                      <p:to>
                                        <p:strVal val="visible"/>
                                      </p:to>
                                    </p:set>
                                    <p:animEffect transition="in" filter="fade">
                                      <p:cBhvr>
                                        <p:cTn id="12" dur="500"/>
                                        <p:tgtEl>
                                          <p:spTgt spid="8">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037CC688-649A-434F-9080-67500DD1A79D}"/>
                                            </p:graphicEl>
                                          </p:spTgt>
                                        </p:tgtEl>
                                        <p:attrNameLst>
                                          <p:attrName>style.visibility</p:attrName>
                                        </p:attrNameLst>
                                      </p:cBhvr>
                                      <p:to>
                                        <p:strVal val="visible"/>
                                      </p:to>
                                    </p:set>
                                    <p:animEffect transition="in" filter="fade">
                                      <p:cBhvr>
                                        <p:cTn id="15" dur="500"/>
                                        <p:tgtEl>
                                          <p:spTgt spid="8">
                                            <p:graphicEl>
                                              <a:dgm id="{037CC688-649A-434F-9080-67500DD1A79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33B9F075-4423-4B3D-A2BD-A73956F1955D}"/>
                                            </p:graphicEl>
                                          </p:spTgt>
                                        </p:tgtEl>
                                        <p:attrNameLst>
                                          <p:attrName>style.visibility</p:attrName>
                                        </p:attrNameLst>
                                      </p:cBhvr>
                                      <p:to>
                                        <p:strVal val="visible"/>
                                      </p:to>
                                    </p:set>
                                    <p:animEffect transition="in" filter="fade">
                                      <p:cBhvr>
                                        <p:cTn id="20" dur="500"/>
                                        <p:tgtEl>
                                          <p:spTgt spid="8">
                                            <p:graphicEl>
                                              <a:dgm id="{33B9F075-4423-4B3D-A2BD-A73956F1955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66091779-FD2E-4FDC-86F2-2AC227D5816C}"/>
                                            </p:graphicEl>
                                          </p:spTgt>
                                        </p:tgtEl>
                                        <p:attrNameLst>
                                          <p:attrName>style.visibility</p:attrName>
                                        </p:attrNameLst>
                                      </p:cBhvr>
                                      <p:to>
                                        <p:strVal val="visible"/>
                                      </p:to>
                                    </p:set>
                                    <p:animEffect transition="in" filter="fade">
                                      <p:cBhvr>
                                        <p:cTn id="23" dur="500"/>
                                        <p:tgtEl>
                                          <p:spTgt spid="8">
                                            <p:graphicEl>
                                              <a:dgm id="{66091779-FD2E-4FDC-86F2-2AC227D5816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69ABC5AB-FD09-427D-B12C-5C8B1CBD2726}"/>
                                            </p:graphicEl>
                                          </p:spTgt>
                                        </p:tgtEl>
                                        <p:attrNameLst>
                                          <p:attrName>style.visibility</p:attrName>
                                        </p:attrNameLst>
                                      </p:cBhvr>
                                      <p:to>
                                        <p:strVal val="visible"/>
                                      </p:to>
                                    </p:set>
                                    <p:animEffect transition="in" filter="fade">
                                      <p:cBhvr>
                                        <p:cTn id="28" dur="500"/>
                                        <p:tgtEl>
                                          <p:spTgt spid="8">
                                            <p:graphicEl>
                                              <a:dgm id="{69ABC5AB-FD09-427D-B12C-5C8B1CBD272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5B8380FE-0DCB-4F6C-B2BC-0BBB10FD4D3D}"/>
                                            </p:graphicEl>
                                          </p:spTgt>
                                        </p:tgtEl>
                                        <p:attrNameLst>
                                          <p:attrName>style.visibility</p:attrName>
                                        </p:attrNameLst>
                                      </p:cBhvr>
                                      <p:to>
                                        <p:strVal val="visible"/>
                                      </p:to>
                                    </p:set>
                                    <p:animEffect transition="in" filter="fade">
                                      <p:cBhvr>
                                        <p:cTn id="31" dur="500"/>
                                        <p:tgtEl>
                                          <p:spTgt spid="8">
                                            <p:graphicEl>
                                              <a:dgm id="{5B8380FE-0DCB-4F6C-B2BC-0BBB10FD4D3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42EAD14C-C4CD-43F4-BBC5-79864427DD73}"/>
                                            </p:graphicEl>
                                          </p:spTgt>
                                        </p:tgtEl>
                                        <p:attrNameLst>
                                          <p:attrName>style.visibility</p:attrName>
                                        </p:attrNameLst>
                                      </p:cBhvr>
                                      <p:to>
                                        <p:strVal val="visible"/>
                                      </p:to>
                                    </p:set>
                                    <p:animEffect transition="in" filter="fade">
                                      <p:cBhvr>
                                        <p:cTn id="36" dur="500"/>
                                        <p:tgtEl>
                                          <p:spTgt spid="8">
                                            <p:graphicEl>
                                              <a:dgm id="{42EAD14C-C4CD-43F4-BBC5-79864427DD7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78FFD0A5-EFF7-4D75-9190-24A2A39A0A14}"/>
                                            </p:graphicEl>
                                          </p:spTgt>
                                        </p:tgtEl>
                                        <p:attrNameLst>
                                          <p:attrName>style.visibility</p:attrName>
                                        </p:attrNameLst>
                                      </p:cBhvr>
                                      <p:to>
                                        <p:strVal val="visible"/>
                                      </p:to>
                                    </p:set>
                                    <p:animEffect transition="in" filter="fade">
                                      <p:cBhvr>
                                        <p:cTn id="39" dur="500"/>
                                        <p:tgtEl>
                                          <p:spTgt spid="8">
                                            <p:graphicEl>
                                              <a:dgm id="{78FFD0A5-EFF7-4D75-9190-24A2A39A0A1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E8CC1104-E240-42BE-900E-835E00B649B3}"/>
                                            </p:graphicEl>
                                          </p:spTgt>
                                        </p:tgtEl>
                                        <p:attrNameLst>
                                          <p:attrName>style.visibility</p:attrName>
                                        </p:attrNameLst>
                                      </p:cBhvr>
                                      <p:to>
                                        <p:strVal val="visible"/>
                                      </p:to>
                                    </p:set>
                                    <p:animEffect transition="in" filter="fade">
                                      <p:cBhvr>
                                        <p:cTn id="44" dur="500"/>
                                        <p:tgtEl>
                                          <p:spTgt spid="8">
                                            <p:graphicEl>
                                              <a:dgm id="{E8CC1104-E240-42BE-900E-835E00B649B3}"/>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graphicEl>
                                              <a:dgm id="{B8B76B01-ABE5-4B2A-967E-5B81E7EB1BEB}"/>
                                            </p:graphicEl>
                                          </p:spTgt>
                                        </p:tgtEl>
                                        <p:attrNameLst>
                                          <p:attrName>style.visibility</p:attrName>
                                        </p:attrNameLst>
                                      </p:cBhvr>
                                      <p:to>
                                        <p:strVal val="visible"/>
                                      </p:to>
                                    </p:set>
                                    <p:animEffect transition="in" filter="fade">
                                      <p:cBhvr>
                                        <p:cTn id="47" dur="500"/>
                                        <p:tgtEl>
                                          <p:spTgt spid="8">
                                            <p:graphicEl>
                                              <a:dgm id="{B8B76B01-ABE5-4B2A-967E-5B81E7EB1BE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5F5B8F60-B6E3-4D33-8006-A534B5219659}"/>
                                            </p:graphicEl>
                                          </p:spTgt>
                                        </p:tgtEl>
                                        <p:attrNameLst>
                                          <p:attrName>style.visibility</p:attrName>
                                        </p:attrNameLst>
                                      </p:cBhvr>
                                      <p:to>
                                        <p:strVal val="visible"/>
                                      </p:to>
                                    </p:set>
                                    <p:animEffect transition="in" filter="fade">
                                      <p:cBhvr>
                                        <p:cTn id="52" dur="500"/>
                                        <p:tgtEl>
                                          <p:spTgt spid="8">
                                            <p:graphicEl>
                                              <a:dgm id="{5F5B8F60-B6E3-4D33-8006-A534B521965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graphicEl>
                                              <a:dgm id="{484FF441-C91D-4E7A-BC24-9D042BC822F3}"/>
                                            </p:graphicEl>
                                          </p:spTgt>
                                        </p:tgtEl>
                                        <p:attrNameLst>
                                          <p:attrName>style.visibility</p:attrName>
                                        </p:attrNameLst>
                                      </p:cBhvr>
                                      <p:to>
                                        <p:strVal val="visible"/>
                                      </p:to>
                                    </p:set>
                                    <p:animEffect transition="in" filter="fade">
                                      <p:cBhvr>
                                        <p:cTn id="55" dur="500"/>
                                        <p:tgtEl>
                                          <p:spTgt spid="8">
                                            <p:graphicEl>
                                              <a:dgm id="{484FF441-C91D-4E7A-BC24-9D042BC822F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52C33EA9-1F67-42E9-95A3-083353CEDF6A}"/>
                                            </p:graphicEl>
                                          </p:spTgt>
                                        </p:tgtEl>
                                        <p:attrNameLst>
                                          <p:attrName>style.visibility</p:attrName>
                                        </p:attrNameLst>
                                      </p:cBhvr>
                                      <p:to>
                                        <p:strVal val="visible"/>
                                      </p:to>
                                    </p:set>
                                    <p:animEffect transition="in" filter="fade">
                                      <p:cBhvr>
                                        <p:cTn id="60" dur="500"/>
                                        <p:tgtEl>
                                          <p:spTgt spid="8">
                                            <p:graphicEl>
                                              <a:dgm id="{52C33EA9-1F67-42E9-95A3-083353CEDF6A}"/>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graphicEl>
                                              <a:dgm id="{2456E607-9E9A-461B-9DA8-D9F7AFDF1055}"/>
                                            </p:graphicEl>
                                          </p:spTgt>
                                        </p:tgtEl>
                                        <p:attrNameLst>
                                          <p:attrName>style.visibility</p:attrName>
                                        </p:attrNameLst>
                                      </p:cBhvr>
                                      <p:to>
                                        <p:strVal val="visible"/>
                                      </p:to>
                                    </p:set>
                                    <p:animEffect transition="in" filter="fade">
                                      <p:cBhvr>
                                        <p:cTn id="63" dur="500"/>
                                        <p:tgtEl>
                                          <p:spTgt spid="8">
                                            <p:graphicEl>
                                              <a:dgm id="{2456E607-9E9A-461B-9DA8-D9F7AFDF1055}"/>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graphicEl>
                                              <a:dgm id="{E11CDAD6-EF43-4F94-BA41-40CBC44693B1}"/>
                                            </p:graphicEl>
                                          </p:spTgt>
                                        </p:tgtEl>
                                        <p:attrNameLst>
                                          <p:attrName>style.visibility</p:attrName>
                                        </p:attrNameLst>
                                      </p:cBhvr>
                                      <p:to>
                                        <p:strVal val="visible"/>
                                      </p:to>
                                    </p:set>
                                    <p:animEffect transition="in" filter="fade">
                                      <p:cBhvr>
                                        <p:cTn id="68" dur="500"/>
                                        <p:tgtEl>
                                          <p:spTgt spid="8">
                                            <p:graphicEl>
                                              <a:dgm id="{E11CDAD6-EF43-4F94-BA41-40CBC44693B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graphicEl>
                                              <a:dgm id="{FE57452C-E001-4B6F-B3D9-B5C2BCE6A1ED}"/>
                                            </p:graphicEl>
                                          </p:spTgt>
                                        </p:tgtEl>
                                        <p:attrNameLst>
                                          <p:attrName>style.visibility</p:attrName>
                                        </p:attrNameLst>
                                      </p:cBhvr>
                                      <p:to>
                                        <p:strVal val="visible"/>
                                      </p:to>
                                    </p:set>
                                    <p:animEffect transition="in" filter="fade">
                                      <p:cBhvr>
                                        <p:cTn id="71" dur="500"/>
                                        <p:tgtEl>
                                          <p:spTgt spid="8">
                                            <p:graphicEl>
                                              <a:dgm id="{FE57452C-E001-4B6F-B3D9-B5C2BCE6A1ED}"/>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graphicEl>
                                              <a:dgm id="{68A85DED-C01F-403C-9517-F2C92D2E1D99}"/>
                                            </p:graphicEl>
                                          </p:spTgt>
                                        </p:tgtEl>
                                        <p:attrNameLst>
                                          <p:attrName>style.visibility</p:attrName>
                                        </p:attrNameLst>
                                      </p:cBhvr>
                                      <p:to>
                                        <p:strVal val="visible"/>
                                      </p:to>
                                    </p:set>
                                    <p:animEffect transition="in" filter="fade">
                                      <p:cBhvr>
                                        <p:cTn id="76" dur="500"/>
                                        <p:tgtEl>
                                          <p:spTgt spid="8">
                                            <p:graphicEl>
                                              <a:dgm id="{68A85DED-C01F-403C-9517-F2C92D2E1D99}"/>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
                                            <p:graphicEl>
                                              <a:dgm id="{E5B3CEF5-212B-4333-BDA5-5231AF422114}"/>
                                            </p:graphicEl>
                                          </p:spTgt>
                                        </p:tgtEl>
                                        <p:attrNameLst>
                                          <p:attrName>style.visibility</p:attrName>
                                        </p:attrNameLst>
                                      </p:cBhvr>
                                      <p:to>
                                        <p:strVal val="visible"/>
                                      </p:to>
                                    </p:set>
                                    <p:animEffect transition="in" filter="fade">
                                      <p:cBhvr>
                                        <p:cTn id="79" dur="500"/>
                                        <p:tgtEl>
                                          <p:spTgt spid="8">
                                            <p:graphicEl>
                                              <a:dgm id="{E5B3CEF5-212B-4333-BDA5-5231AF422114}"/>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graphicEl>
                                              <a:dgm id="{AC917292-0880-4240-9CF8-AB0D0F2B0832}"/>
                                            </p:graphicEl>
                                          </p:spTgt>
                                        </p:tgtEl>
                                        <p:attrNameLst>
                                          <p:attrName>style.visibility</p:attrName>
                                        </p:attrNameLst>
                                      </p:cBhvr>
                                      <p:to>
                                        <p:strVal val="visible"/>
                                      </p:to>
                                    </p:set>
                                    <p:animEffect transition="in" filter="fade">
                                      <p:cBhvr>
                                        <p:cTn id="84" dur="500"/>
                                        <p:tgtEl>
                                          <p:spTgt spid="8">
                                            <p:graphicEl>
                                              <a:dgm id="{AC917292-0880-4240-9CF8-AB0D0F2B083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
                                            <p:graphicEl>
                                              <a:dgm id="{3D4DFC46-14FD-44CF-889B-312D881097D2}"/>
                                            </p:graphicEl>
                                          </p:spTgt>
                                        </p:tgtEl>
                                        <p:attrNameLst>
                                          <p:attrName>style.visibility</p:attrName>
                                        </p:attrNameLst>
                                      </p:cBhvr>
                                      <p:to>
                                        <p:strVal val="visible"/>
                                      </p:to>
                                    </p:set>
                                    <p:animEffect transition="in" filter="fade">
                                      <p:cBhvr>
                                        <p:cTn id="87" dur="500"/>
                                        <p:tgtEl>
                                          <p:spTgt spid="8">
                                            <p:graphicEl>
                                              <a:dgm id="{3D4DFC46-14FD-44CF-889B-312D881097D2}"/>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4D5C558E-2E7D-4D1A-ABA2-D5D2DD86206F}"/>
                                            </p:graphicEl>
                                          </p:spTgt>
                                        </p:tgtEl>
                                        <p:attrNameLst>
                                          <p:attrName>style.visibility</p:attrName>
                                        </p:attrNameLst>
                                      </p:cBhvr>
                                      <p:to>
                                        <p:strVal val="visible"/>
                                      </p:to>
                                    </p:set>
                                    <p:animEffect transition="in" filter="fade">
                                      <p:cBhvr>
                                        <p:cTn id="92" dur="500"/>
                                        <p:tgtEl>
                                          <p:spTgt spid="8">
                                            <p:graphicEl>
                                              <a:dgm id="{4D5C558E-2E7D-4D1A-ABA2-D5D2DD86206F}"/>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
                                            <p:graphicEl>
                                              <a:dgm id="{7CFDB172-E668-43FE-B146-64584C675B7A}"/>
                                            </p:graphicEl>
                                          </p:spTgt>
                                        </p:tgtEl>
                                        <p:attrNameLst>
                                          <p:attrName>style.visibility</p:attrName>
                                        </p:attrNameLst>
                                      </p:cBhvr>
                                      <p:to>
                                        <p:strVal val="visible"/>
                                      </p:to>
                                    </p:set>
                                    <p:animEffect transition="in" filter="fade">
                                      <p:cBhvr>
                                        <p:cTn id="95" dur="500"/>
                                        <p:tgtEl>
                                          <p:spTgt spid="8">
                                            <p:graphicEl>
                                              <a:dgm id="{7CFDB172-E668-43FE-B146-64584C675B7A}"/>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8">
                                            <p:graphicEl>
                                              <a:dgm id="{AF3A758F-4CD4-4A21-B44A-EE5D60432290}"/>
                                            </p:graphicEl>
                                          </p:spTgt>
                                        </p:tgtEl>
                                        <p:attrNameLst>
                                          <p:attrName>style.visibility</p:attrName>
                                        </p:attrNameLst>
                                      </p:cBhvr>
                                      <p:to>
                                        <p:strVal val="visible"/>
                                      </p:to>
                                    </p:set>
                                    <p:animEffect transition="in" filter="fade">
                                      <p:cBhvr>
                                        <p:cTn id="100" dur="500"/>
                                        <p:tgtEl>
                                          <p:spTgt spid="8">
                                            <p:graphicEl>
                                              <a:dgm id="{AF3A758F-4CD4-4A21-B44A-EE5D60432290}"/>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
                                            <p:graphicEl>
                                              <a:dgm id="{EAD3BB15-FD98-48A1-AE91-B49E6520FB73}"/>
                                            </p:graphicEl>
                                          </p:spTgt>
                                        </p:tgtEl>
                                        <p:attrNameLst>
                                          <p:attrName>style.visibility</p:attrName>
                                        </p:attrNameLst>
                                      </p:cBhvr>
                                      <p:to>
                                        <p:strVal val="visible"/>
                                      </p:to>
                                    </p:set>
                                    <p:animEffect transition="in" filter="fade">
                                      <p:cBhvr>
                                        <p:cTn id="103" dur="500"/>
                                        <p:tgtEl>
                                          <p:spTgt spid="8">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131F5-58A1-4D9E-98C8-A6D3825988F7}"/>
              </a:ext>
            </a:extLst>
          </p:cNvPr>
          <p:cNvSpPr>
            <a:spLocks noGrp="1"/>
          </p:cNvSpPr>
          <p:nvPr>
            <p:ph type="ctrTitle"/>
          </p:nvPr>
        </p:nvSpPr>
        <p:spPr/>
        <p:txBody>
          <a:bodyPr/>
          <a:lstStyle/>
          <a:p>
            <a:r>
              <a:rPr lang="zh-CN" altLang="en-US" dirty="0"/>
              <a:t>机器学习</a:t>
            </a:r>
          </a:p>
        </p:txBody>
      </p:sp>
      <p:sp>
        <p:nvSpPr>
          <p:cNvPr id="3" name="页脚占位符 2">
            <a:extLst>
              <a:ext uri="{FF2B5EF4-FFF2-40B4-BE49-F238E27FC236}">
                <a16:creationId xmlns:a16="http://schemas.microsoft.com/office/drawing/2014/main" id="{CCFC1749-0505-4105-87C2-861476050AC1}"/>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A231B505-C6C6-4B65-87EF-6A373C9496AA}"/>
              </a:ext>
            </a:extLst>
          </p:cNvPr>
          <p:cNvSpPr>
            <a:spLocks noGrp="1"/>
          </p:cNvSpPr>
          <p:nvPr>
            <p:ph type="sldNum" sz="quarter" idx="16"/>
          </p:nvPr>
        </p:nvSpPr>
        <p:spPr/>
        <p:txBody>
          <a:bodyPr/>
          <a:lstStyle/>
          <a:p>
            <a:fld id="{6C276BF9-DA2C-4EDA-B310-41054C53A8AE}" type="slidenum">
              <a:rPr lang="zh-CN" altLang="en-US" smtClean="0"/>
              <a:pPr/>
              <a:t>58</a:t>
            </a:fld>
            <a:endParaRPr lang="zh-CN" altLang="en-US"/>
          </a:p>
        </p:txBody>
      </p:sp>
      <p:sp>
        <p:nvSpPr>
          <p:cNvPr id="5" name="文本占位符 4">
            <a:extLst>
              <a:ext uri="{FF2B5EF4-FFF2-40B4-BE49-F238E27FC236}">
                <a16:creationId xmlns:a16="http://schemas.microsoft.com/office/drawing/2014/main" id="{2A9EA665-9174-4C67-81E8-181AFC320300}"/>
              </a:ext>
            </a:extLst>
          </p:cNvPr>
          <p:cNvSpPr>
            <a:spLocks noGrp="1"/>
          </p:cNvSpPr>
          <p:nvPr>
            <p:ph type="body" sz="quarter" idx="14"/>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a:p>
            <a:endParaRPr lang="zh-CN" altLang="en-US" dirty="0"/>
          </a:p>
        </p:txBody>
      </p:sp>
      <p:pic>
        <p:nvPicPr>
          <p:cNvPr id="6" name="图片 5" descr="屏幕剪辑">
            <a:extLst>
              <a:ext uri="{FF2B5EF4-FFF2-40B4-BE49-F238E27FC236}">
                <a16:creationId xmlns:a16="http://schemas.microsoft.com/office/drawing/2014/main" id="{529E1750-5C85-4208-B04D-C185CAC17E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3048000"/>
            <a:ext cx="8209338" cy="1033047"/>
          </a:xfrm>
          <a:prstGeom prst="rect">
            <a:avLst/>
          </a:prstGeom>
        </p:spPr>
      </p:pic>
      <p:sp>
        <p:nvSpPr>
          <p:cNvPr id="7" name="矩形 6">
            <a:extLst>
              <a:ext uri="{FF2B5EF4-FFF2-40B4-BE49-F238E27FC236}">
                <a16:creationId xmlns:a16="http://schemas.microsoft.com/office/drawing/2014/main" id="{4BDF3642-30FA-4927-B515-B3E3197193E8}"/>
              </a:ext>
            </a:extLst>
          </p:cNvPr>
          <p:cNvSpPr/>
          <p:nvPr/>
        </p:nvSpPr>
        <p:spPr>
          <a:xfrm>
            <a:off x="2514600" y="42672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extLst>
      <p:ext uri="{BB962C8B-B14F-4D97-AF65-F5344CB8AC3E}">
        <p14:creationId xmlns:p14="http://schemas.microsoft.com/office/powerpoint/2010/main" val="11970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6F44F-09B9-491E-A15D-14A9916A80B0}"/>
              </a:ext>
            </a:extLst>
          </p:cNvPr>
          <p:cNvSpPr>
            <a:spLocks noGrp="1"/>
          </p:cNvSpPr>
          <p:nvPr>
            <p:ph type="ctrTitle"/>
          </p:nvPr>
        </p:nvSpPr>
        <p:spPr/>
        <p:txBody>
          <a:bodyPr/>
          <a:lstStyle/>
          <a:p>
            <a:r>
              <a:rPr lang="zh-CN" altLang="en-US" dirty="0"/>
              <a:t>语义鸿沟：人工智能的挑战之一</a:t>
            </a:r>
          </a:p>
        </p:txBody>
      </p:sp>
      <p:sp>
        <p:nvSpPr>
          <p:cNvPr id="3" name="页脚占位符 2">
            <a:extLst>
              <a:ext uri="{FF2B5EF4-FFF2-40B4-BE49-F238E27FC236}">
                <a16:creationId xmlns:a16="http://schemas.microsoft.com/office/drawing/2014/main" id="{E65D528E-5359-419A-AA1C-C530FAFCF01A}"/>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9426775-8134-4E93-8ED9-6DE32AE02A91}"/>
              </a:ext>
            </a:extLst>
          </p:cNvPr>
          <p:cNvSpPr>
            <a:spLocks noGrp="1"/>
          </p:cNvSpPr>
          <p:nvPr>
            <p:ph type="sldNum" sz="quarter" idx="16"/>
          </p:nvPr>
        </p:nvSpPr>
        <p:spPr/>
        <p:txBody>
          <a:bodyPr/>
          <a:lstStyle/>
          <a:p>
            <a:fld id="{6C276BF9-DA2C-4EDA-B310-41054C53A8AE}" type="slidenum">
              <a:rPr lang="zh-CN" altLang="en-US" smtClean="0"/>
              <a:pPr/>
              <a:t>59</a:t>
            </a:fld>
            <a:endParaRPr lang="zh-CN" altLang="en-US"/>
          </a:p>
        </p:txBody>
      </p:sp>
      <p:sp>
        <p:nvSpPr>
          <p:cNvPr id="5" name="文本占位符 4">
            <a:extLst>
              <a:ext uri="{FF2B5EF4-FFF2-40B4-BE49-F238E27FC236}">
                <a16:creationId xmlns:a16="http://schemas.microsoft.com/office/drawing/2014/main" id="{B2CFA588-4235-4834-812D-722EFBE07ADF}"/>
              </a:ext>
            </a:extLst>
          </p:cNvPr>
          <p:cNvSpPr>
            <a:spLocks noGrp="1"/>
          </p:cNvSpPr>
          <p:nvPr>
            <p:ph type="body" sz="quarter" idx="14"/>
          </p:nvPr>
        </p:nvSpPr>
        <p:spPr>
          <a:xfrm>
            <a:off x="395536" y="1556345"/>
            <a:ext cx="8425184" cy="4752975"/>
          </a:xfrm>
        </p:spPr>
        <p:txBody>
          <a:bodyPr/>
          <a:lstStyle/>
          <a:p>
            <a:r>
              <a:rPr lang="zh-CN" altLang="en-US" dirty="0"/>
              <a:t>底层特征 </a:t>
            </a:r>
            <a:r>
              <a:rPr lang="en-US" altLang="zh-CN" dirty="0"/>
              <a:t>VS </a:t>
            </a:r>
            <a:r>
              <a:rPr lang="zh-CN" altLang="en-US" dirty="0"/>
              <a:t>高层语义</a:t>
            </a:r>
            <a:endParaRPr lang="en-US" altLang="zh-CN" dirty="0"/>
          </a:p>
          <a:p>
            <a:pPr lvl="1"/>
            <a:r>
              <a:rPr lang="zh-CN" altLang="en-US" dirty="0"/>
              <a:t>人们对文本、图像的理解无法从字符串或者图像的底层特征直接获得</a:t>
            </a:r>
          </a:p>
          <a:p>
            <a:endParaRPr lang="zh-CN" altLang="en-US" dirty="0"/>
          </a:p>
        </p:txBody>
      </p:sp>
      <p:pic>
        <p:nvPicPr>
          <p:cNvPr id="6" name="Picture 4">
            <a:extLst>
              <a:ext uri="{FF2B5EF4-FFF2-40B4-BE49-F238E27FC236}">
                <a16:creationId xmlns:a16="http://schemas.microsoft.com/office/drawing/2014/main" id="{790AB6FC-1AA4-4C6F-A99D-EC8DCF86A1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96" y="3275347"/>
            <a:ext cx="2196782" cy="2807208"/>
          </a:xfrm>
          <a:prstGeom prst="rect">
            <a:avLst/>
          </a:prstGeom>
        </p:spPr>
      </p:pic>
      <p:pic>
        <p:nvPicPr>
          <p:cNvPr id="7" name="Picture 5">
            <a:extLst>
              <a:ext uri="{FF2B5EF4-FFF2-40B4-BE49-F238E27FC236}">
                <a16:creationId xmlns:a16="http://schemas.microsoft.com/office/drawing/2014/main" id="{BD9A53A9-6347-4EC1-B5FC-DA35A4C318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9010" y="3524789"/>
            <a:ext cx="2743200" cy="2129866"/>
          </a:xfrm>
          <a:prstGeom prst="rect">
            <a:avLst/>
          </a:prstGeom>
        </p:spPr>
      </p:pic>
      <p:sp>
        <p:nvSpPr>
          <p:cNvPr id="8" name="Rectangle 7">
            <a:extLst>
              <a:ext uri="{FF2B5EF4-FFF2-40B4-BE49-F238E27FC236}">
                <a16:creationId xmlns:a16="http://schemas.microsoft.com/office/drawing/2014/main" id="{FF02334E-7FF6-407D-BDC4-E2B53F22264A}"/>
              </a:ext>
            </a:extLst>
          </p:cNvPr>
          <p:cNvSpPr/>
          <p:nvPr/>
        </p:nvSpPr>
        <p:spPr>
          <a:xfrm>
            <a:off x="6089907" y="3036086"/>
            <a:ext cx="2743201" cy="3046988"/>
          </a:xfrm>
          <a:prstGeom prst="rect">
            <a:avLst/>
          </a:prstGeom>
        </p:spPr>
        <p:txBody>
          <a:bodyPr wrap="square">
            <a:spAutoFit/>
          </a:bodyPr>
          <a:lstStyle/>
          <a:p>
            <a:pPr algn="dist">
              <a:lnSpc>
                <a:spcPct val="150000"/>
              </a:lnSpc>
            </a:pPr>
            <a:r>
              <a:rPr lang="zh-CN" altLang="en-US" sz="3200" dirty="0">
                <a:latin typeface="微软雅黑" panose="020B0503020204020204" pitchFamily="34" charset="-122"/>
                <a:ea typeface="微软雅黑" panose="020B0503020204020204" pitchFamily="34" charset="-122"/>
              </a:rPr>
              <a:t>床前明月光，</a:t>
            </a:r>
          </a:p>
          <a:p>
            <a:pPr algn="dist">
              <a:lnSpc>
                <a:spcPct val="150000"/>
              </a:lnSpc>
            </a:pPr>
            <a:r>
              <a:rPr lang="zh-CN" altLang="en-US" sz="3200" dirty="0">
                <a:latin typeface="微软雅黑" panose="020B0503020204020204" pitchFamily="34" charset="-122"/>
                <a:ea typeface="微软雅黑" panose="020B0503020204020204" pitchFamily="34" charset="-122"/>
              </a:rPr>
              <a:t>疑是地上霜。</a:t>
            </a:r>
          </a:p>
          <a:p>
            <a:pPr algn="dist">
              <a:lnSpc>
                <a:spcPct val="150000"/>
              </a:lnSpc>
            </a:pPr>
            <a:r>
              <a:rPr lang="zh-CN" altLang="en-US" sz="3200" dirty="0">
                <a:latin typeface="微软雅黑" panose="020B0503020204020204" pitchFamily="34" charset="-122"/>
                <a:ea typeface="微软雅黑" panose="020B0503020204020204" pitchFamily="34" charset="-122"/>
              </a:rPr>
              <a:t>举头望明月，</a:t>
            </a:r>
          </a:p>
          <a:p>
            <a:pPr algn="dist">
              <a:lnSpc>
                <a:spcPct val="150000"/>
              </a:lnSpc>
            </a:pPr>
            <a:r>
              <a:rPr lang="zh-CN" altLang="en-US" sz="3200" dirty="0">
                <a:latin typeface="微软雅黑" panose="020B0503020204020204" pitchFamily="34" charset="-122"/>
                <a:ea typeface="微软雅黑" panose="020B0503020204020204" pitchFamily="34" charset="-122"/>
              </a:rPr>
              <a:t>低头思故乡。</a:t>
            </a:r>
          </a:p>
        </p:txBody>
      </p:sp>
    </p:spTree>
    <p:extLst>
      <p:ext uri="{BB962C8B-B14F-4D97-AF65-F5344CB8AC3E}">
        <p14:creationId xmlns:p14="http://schemas.microsoft.com/office/powerpoint/2010/main" val="352348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E7084-0CF2-44BD-A6D0-DDF800CFF15B}"/>
              </a:ext>
            </a:extLst>
          </p:cNvPr>
          <p:cNvSpPr>
            <a:spLocks noGrp="1"/>
          </p:cNvSpPr>
          <p:nvPr>
            <p:ph type="ctrTitle"/>
          </p:nvPr>
        </p:nvSpPr>
        <p:spPr/>
        <p:txBody>
          <a:bodyPr/>
          <a:lstStyle/>
          <a:p>
            <a:r>
              <a:rPr lang="en-US" altLang="zh-CN" spc="-5" dirty="0"/>
              <a:t>AI</a:t>
            </a:r>
            <a:r>
              <a:rPr lang="zh-CN" altLang="en-US" dirty="0"/>
              <a:t>现有入门办</a:t>
            </a:r>
            <a:r>
              <a:rPr lang="zh-CN" altLang="en-US" spc="-5" dirty="0"/>
              <a:t>法</a:t>
            </a:r>
            <a:endParaRPr lang="zh-CN" altLang="en-US" dirty="0"/>
          </a:p>
        </p:txBody>
      </p:sp>
      <p:sp>
        <p:nvSpPr>
          <p:cNvPr id="3" name="页脚占位符 2">
            <a:extLst>
              <a:ext uri="{FF2B5EF4-FFF2-40B4-BE49-F238E27FC236}">
                <a16:creationId xmlns:a16="http://schemas.microsoft.com/office/drawing/2014/main" id="{D965269C-17A1-4749-9EC5-B4B4485A150C}"/>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E6C6E66E-856B-4FBF-B330-B21B7634B793}"/>
              </a:ext>
            </a:extLst>
          </p:cNvPr>
          <p:cNvSpPr>
            <a:spLocks noGrp="1"/>
          </p:cNvSpPr>
          <p:nvPr>
            <p:ph type="sldNum" sz="quarter" idx="16"/>
          </p:nvPr>
        </p:nvSpPr>
        <p:spPr/>
        <p:txBody>
          <a:bodyPr/>
          <a:lstStyle/>
          <a:p>
            <a:fld id="{6C276BF9-DA2C-4EDA-B310-41054C53A8AE}" type="slidenum">
              <a:rPr lang="zh-CN" altLang="en-US" smtClean="0"/>
              <a:pPr/>
              <a:t>6</a:t>
            </a:fld>
            <a:endParaRPr lang="zh-CN" altLang="en-US"/>
          </a:p>
        </p:txBody>
      </p:sp>
      <p:sp>
        <p:nvSpPr>
          <p:cNvPr id="6" name="object 5">
            <a:extLst>
              <a:ext uri="{FF2B5EF4-FFF2-40B4-BE49-F238E27FC236}">
                <a16:creationId xmlns:a16="http://schemas.microsoft.com/office/drawing/2014/main" id="{A5605A25-25AC-45F1-8C37-8A621B0E896E}"/>
              </a:ext>
            </a:extLst>
          </p:cNvPr>
          <p:cNvSpPr/>
          <p:nvPr/>
        </p:nvSpPr>
        <p:spPr>
          <a:xfrm>
            <a:off x="611560" y="1412776"/>
            <a:ext cx="2987372" cy="4341816"/>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9E3ED4FF-0F4A-4F1D-951D-99A36B6BF19D}"/>
              </a:ext>
            </a:extLst>
          </p:cNvPr>
          <p:cNvSpPr/>
          <p:nvPr/>
        </p:nvSpPr>
        <p:spPr>
          <a:xfrm>
            <a:off x="4355976" y="2060848"/>
            <a:ext cx="4333147" cy="2273501"/>
          </a:xfrm>
          <a:prstGeom prst="rect">
            <a:avLst/>
          </a:prstGeom>
          <a:blipFill>
            <a:blip r:embed="rId3" cstate="print"/>
            <a:stretch>
              <a:fillRect/>
            </a:stretch>
          </a:blipFill>
        </p:spPr>
        <p:txBody>
          <a:bodyPr wrap="square" lIns="0" tIns="0" rIns="0" bIns="0" rtlCol="0"/>
          <a:lstStyle/>
          <a:p>
            <a:endParaRPr/>
          </a:p>
        </p:txBody>
      </p:sp>
      <p:sp>
        <p:nvSpPr>
          <p:cNvPr id="8" name="object 3">
            <a:extLst>
              <a:ext uri="{FF2B5EF4-FFF2-40B4-BE49-F238E27FC236}">
                <a16:creationId xmlns:a16="http://schemas.microsoft.com/office/drawing/2014/main" id="{3677B080-289E-46F2-9DD2-4CB487992D9D}"/>
              </a:ext>
            </a:extLst>
          </p:cNvPr>
          <p:cNvSpPr txBox="1"/>
          <p:nvPr/>
        </p:nvSpPr>
        <p:spPr>
          <a:xfrm>
            <a:off x="873028" y="5771752"/>
            <a:ext cx="2464435" cy="888064"/>
          </a:xfrm>
          <a:prstGeom prst="rect">
            <a:avLst/>
          </a:prstGeom>
        </p:spPr>
        <p:txBody>
          <a:bodyPr vert="horz" wrap="square" lIns="0" tIns="13335" rIns="0" bIns="0" rtlCol="0">
            <a:spAutoFit/>
          </a:bodyPr>
          <a:lstStyle/>
          <a:p>
            <a:pPr marL="12700" marR="5080" algn="ctr">
              <a:lnSpc>
                <a:spcPct val="100000"/>
              </a:lnSpc>
              <a:spcBef>
                <a:spcPts val="105"/>
              </a:spcBef>
            </a:pPr>
            <a:r>
              <a:rPr sz="2800" dirty="0" err="1">
                <a:latin typeface="黑体"/>
                <a:cs typeface="黑体"/>
              </a:rPr>
              <a:t>专业课程</a:t>
            </a:r>
            <a:endParaRPr lang="en-US" sz="2800" dirty="0">
              <a:latin typeface="黑体"/>
              <a:cs typeface="黑体"/>
            </a:endParaRPr>
          </a:p>
          <a:p>
            <a:pPr marL="12700" marR="5080" algn="ctr">
              <a:lnSpc>
                <a:spcPct val="100000"/>
              </a:lnSpc>
              <a:spcBef>
                <a:spcPts val="105"/>
              </a:spcBef>
            </a:pPr>
            <a:r>
              <a:rPr sz="2800" dirty="0" err="1">
                <a:latin typeface="黑体"/>
                <a:cs typeface="黑体"/>
              </a:rPr>
              <a:t>火爆但难</a:t>
            </a:r>
            <a:r>
              <a:rPr sz="2800" spc="0" dirty="0" err="1">
                <a:latin typeface="黑体"/>
                <a:cs typeface="黑体"/>
              </a:rPr>
              <a:t>懂</a:t>
            </a:r>
            <a:endParaRPr sz="2800" dirty="0">
              <a:latin typeface="黑体"/>
              <a:cs typeface="黑体"/>
            </a:endParaRPr>
          </a:p>
        </p:txBody>
      </p:sp>
      <p:sp>
        <p:nvSpPr>
          <p:cNvPr id="9" name="object 4">
            <a:extLst>
              <a:ext uri="{FF2B5EF4-FFF2-40B4-BE49-F238E27FC236}">
                <a16:creationId xmlns:a16="http://schemas.microsoft.com/office/drawing/2014/main" id="{2F8737F6-C35E-4610-BF20-E08CBFF81951}"/>
              </a:ext>
            </a:extLst>
          </p:cNvPr>
          <p:cNvSpPr txBox="1"/>
          <p:nvPr/>
        </p:nvSpPr>
        <p:spPr>
          <a:xfrm>
            <a:off x="4982606" y="4534479"/>
            <a:ext cx="3683635" cy="875240"/>
          </a:xfrm>
          <a:prstGeom prst="rect">
            <a:avLst/>
          </a:prstGeom>
        </p:spPr>
        <p:txBody>
          <a:bodyPr vert="horz" wrap="square" lIns="0" tIns="13335" rIns="0" bIns="0" rtlCol="0">
            <a:spAutoFit/>
          </a:bodyPr>
          <a:lstStyle/>
          <a:p>
            <a:pPr marL="12700" marR="5080">
              <a:lnSpc>
                <a:spcPct val="100000"/>
              </a:lnSpc>
              <a:spcBef>
                <a:spcPts val="105"/>
              </a:spcBef>
            </a:pPr>
            <a:r>
              <a:rPr sz="2800" dirty="0">
                <a:latin typeface="黑体"/>
                <a:cs typeface="黑体"/>
              </a:rPr>
              <a:t>博客、论坛、网</a:t>
            </a:r>
            <a:r>
              <a:rPr sz="2800" spc="0" dirty="0">
                <a:latin typeface="黑体"/>
                <a:cs typeface="黑体"/>
              </a:rPr>
              <a:t>站 </a:t>
            </a:r>
            <a:r>
              <a:rPr sz="2800" dirty="0">
                <a:latin typeface="黑体"/>
                <a:cs typeface="黑体"/>
              </a:rPr>
              <a:t>品质随机、不成体</a:t>
            </a:r>
            <a:r>
              <a:rPr sz="2800" spc="0" dirty="0">
                <a:latin typeface="黑体"/>
                <a:cs typeface="黑体"/>
              </a:rPr>
              <a:t>系</a:t>
            </a:r>
            <a:endParaRPr sz="2800" dirty="0">
              <a:latin typeface="黑体"/>
              <a:cs typeface="黑体"/>
            </a:endParaRPr>
          </a:p>
        </p:txBody>
      </p:sp>
    </p:spTree>
    <p:extLst>
      <p:ext uri="{BB962C8B-B14F-4D97-AF65-F5344CB8AC3E}">
        <p14:creationId xmlns:p14="http://schemas.microsoft.com/office/powerpoint/2010/main" val="168528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ACABE4-D2D9-44B7-BDA4-47D3A5506E8B}"/>
              </a:ext>
            </a:extLst>
          </p:cNvPr>
          <p:cNvSpPr>
            <a:spLocks noGrp="1"/>
          </p:cNvSpPr>
          <p:nvPr>
            <p:ph type="ctrTitle"/>
          </p:nvPr>
        </p:nvSpPr>
        <p:spPr/>
        <p:txBody>
          <a:bodyPr/>
          <a:lstStyle/>
          <a:p>
            <a:r>
              <a:rPr lang="zh-CN" altLang="en-US" dirty="0"/>
              <a:t>目录</a:t>
            </a:r>
          </a:p>
        </p:txBody>
      </p:sp>
      <p:sp>
        <p:nvSpPr>
          <p:cNvPr id="6" name="文本占位符 5">
            <a:extLst>
              <a:ext uri="{FF2B5EF4-FFF2-40B4-BE49-F238E27FC236}">
                <a16:creationId xmlns:a16="http://schemas.microsoft.com/office/drawing/2014/main" id="{95C4FCE8-AFE8-43CF-BC25-608E825EB3C7}"/>
              </a:ext>
            </a:extLst>
          </p:cNvPr>
          <p:cNvSpPr>
            <a:spLocks noGrp="1"/>
          </p:cNvSpPr>
          <p:nvPr>
            <p:ph type="body" sz="quarter" idx="14"/>
          </p:nvPr>
        </p:nvSpPr>
        <p:spPr>
          <a:xfrm>
            <a:off x="1475656" y="1844675"/>
            <a:ext cx="6552728" cy="4752975"/>
          </a:xfrm>
        </p:spPr>
        <p:txBody>
          <a:bodyPr/>
          <a:lstStyle/>
          <a:p>
            <a:r>
              <a:rPr lang="zh-CN" altLang="en-US" dirty="0"/>
              <a:t>课程简介</a:t>
            </a:r>
            <a:endParaRPr lang="en-US" altLang="zh-CN" dirty="0"/>
          </a:p>
          <a:p>
            <a:endParaRPr lang="en-US" altLang="zh-CN" dirty="0"/>
          </a:p>
          <a:p>
            <a:r>
              <a:rPr lang="zh-CN" altLang="en-US" dirty="0"/>
              <a:t>人工智能概述</a:t>
            </a:r>
            <a:endParaRPr lang="en-US" altLang="zh-CN" dirty="0"/>
          </a:p>
          <a:p>
            <a:endParaRPr lang="en-US" altLang="zh-CN" dirty="0"/>
          </a:p>
          <a:p>
            <a:r>
              <a:rPr lang="zh-CN" altLang="en-US" dirty="0"/>
              <a:t>机器学习概述</a:t>
            </a:r>
            <a:endParaRPr lang="en-US" altLang="zh-CN" dirty="0"/>
          </a:p>
          <a:p>
            <a:endParaRPr lang="en-US" altLang="zh-CN" dirty="0"/>
          </a:p>
          <a:p>
            <a:r>
              <a:rPr lang="en-US" altLang="zh-CN" dirty="0">
                <a:solidFill>
                  <a:srgbClr val="C00000"/>
                </a:solidFill>
              </a:rPr>
              <a:t>AI</a:t>
            </a:r>
            <a:r>
              <a:rPr lang="zh-CN" altLang="en-US" dirty="0">
                <a:solidFill>
                  <a:srgbClr val="C00000"/>
                </a:solidFill>
              </a:rPr>
              <a:t>修炼之路</a:t>
            </a:r>
          </a:p>
        </p:txBody>
      </p:sp>
    </p:spTree>
    <p:extLst>
      <p:ext uri="{BB962C8B-B14F-4D97-AF65-F5344CB8AC3E}">
        <p14:creationId xmlns:p14="http://schemas.microsoft.com/office/powerpoint/2010/main" val="1436261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90142" y="1650873"/>
            <a:ext cx="704850" cy="217367"/>
          </a:xfrm>
          <a:prstGeom prst="rect">
            <a:avLst/>
          </a:prstGeom>
        </p:spPr>
        <p:txBody>
          <a:bodyPr vert="horz" wrap="square" lIns="0" tIns="9525" rIns="0" bIns="0" rtlCol="0">
            <a:spAutoFit/>
          </a:bodyPr>
          <a:lstStyle/>
          <a:p>
            <a:pPr marL="9525">
              <a:spcBef>
                <a:spcPts val="75"/>
              </a:spcBef>
            </a:pPr>
            <a:r>
              <a:rPr sz="1350" b="1" dirty="0">
                <a:latin typeface="微软雅黑"/>
                <a:cs typeface="微软雅黑"/>
              </a:rPr>
              <a:t>技术爆炸</a:t>
            </a:r>
            <a:endParaRPr sz="1350">
              <a:latin typeface="微软雅黑"/>
              <a:cs typeface="微软雅黑"/>
            </a:endParaRPr>
          </a:p>
        </p:txBody>
      </p:sp>
      <p:sp>
        <p:nvSpPr>
          <p:cNvPr id="3" name="object 3"/>
          <p:cNvSpPr txBox="1">
            <a:spLocks noGrp="1"/>
          </p:cNvSpPr>
          <p:nvPr>
            <p:ph type="ctrTitle"/>
          </p:nvPr>
        </p:nvSpPr>
        <p:spPr>
          <a:xfrm>
            <a:off x="395536" y="548680"/>
            <a:ext cx="7632848" cy="485870"/>
          </a:xfrm>
          <a:prstGeom prst="rect">
            <a:avLst/>
          </a:prstGeom>
        </p:spPr>
        <p:txBody>
          <a:bodyPr vert="horz" wrap="square" lIns="0" tIns="36671" rIns="0" bIns="0" rtlCol="0">
            <a:spAutoFit/>
          </a:bodyPr>
          <a:lstStyle/>
          <a:p>
            <a:pPr marL="9525">
              <a:spcBef>
                <a:spcPts val="289"/>
              </a:spcBef>
            </a:pPr>
            <a:r>
              <a:rPr lang="zh-CN" altLang="en-US" spc="-4" dirty="0"/>
              <a:t>进阶办法</a:t>
            </a:r>
            <a:endParaRPr spc="-4" dirty="0"/>
          </a:p>
        </p:txBody>
      </p:sp>
      <p:sp>
        <p:nvSpPr>
          <p:cNvPr id="4" name="object 4"/>
          <p:cNvSpPr/>
          <p:nvPr/>
        </p:nvSpPr>
        <p:spPr>
          <a:xfrm>
            <a:off x="313199" y="1925955"/>
            <a:ext cx="3600985" cy="2742917"/>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4802886" y="2034540"/>
            <a:ext cx="3929633" cy="2435732"/>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557612" y="4919948"/>
            <a:ext cx="2528488" cy="284565"/>
          </a:xfrm>
          <a:prstGeom prst="rect">
            <a:avLst/>
          </a:prstGeom>
        </p:spPr>
        <p:txBody>
          <a:bodyPr vert="horz" wrap="square" lIns="0" tIns="9525" rIns="0" bIns="0" rtlCol="0">
            <a:spAutoFit/>
          </a:bodyPr>
          <a:lstStyle/>
          <a:p>
            <a:pPr marL="9525" marR="3810">
              <a:lnSpc>
                <a:spcPct val="150000"/>
              </a:lnSpc>
              <a:spcBef>
                <a:spcPts val="75"/>
              </a:spcBef>
            </a:pPr>
            <a:r>
              <a:rPr sz="1350" b="1" dirty="0">
                <a:latin typeface="微软雅黑"/>
                <a:cs typeface="微软雅黑"/>
              </a:rPr>
              <a:t>技术变现的手段： </a:t>
            </a:r>
            <a:r>
              <a:rPr sz="1350" b="1" dirty="0">
                <a:solidFill>
                  <a:srgbClr val="6F2F9F"/>
                </a:solidFill>
                <a:latin typeface="微软雅黑"/>
                <a:cs typeface="微软雅黑"/>
              </a:rPr>
              <a:t>从前，现在？</a:t>
            </a:r>
            <a:endParaRPr sz="1350" dirty="0">
              <a:latin typeface="微软雅黑"/>
              <a:cs typeface="微软雅黑"/>
            </a:endParaRPr>
          </a:p>
        </p:txBody>
      </p:sp>
      <p:sp>
        <p:nvSpPr>
          <p:cNvPr id="8" name="object 8"/>
          <p:cNvSpPr txBox="1"/>
          <p:nvPr/>
        </p:nvSpPr>
        <p:spPr>
          <a:xfrm>
            <a:off x="4677511" y="4919948"/>
            <a:ext cx="4428278" cy="284565"/>
          </a:xfrm>
          <a:prstGeom prst="rect">
            <a:avLst/>
          </a:prstGeom>
        </p:spPr>
        <p:txBody>
          <a:bodyPr vert="horz" wrap="square" lIns="0" tIns="9525" rIns="0" bIns="0" rtlCol="0">
            <a:spAutoFit/>
          </a:bodyPr>
          <a:lstStyle/>
          <a:p>
            <a:pPr marL="9525" marR="3810">
              <a:lnSpc>
                <a:spcPct val="150000"/>
              </a:lnSpc>
              <a:spcBef>
                <a:spcPts val="75"/>
              </a:spcBef>
            </a:pPr>
            <a:r>
              <a:rPr sz="1350" b="1" dirty="0">
                <a:latin typeface="微软雅黑"/>
                <a:cs typeface="微软雅黑"/>
              </a:rPr>
              <a:t>从不同等级人才的角度考虑问题： </a:t>
            </a:r>
            <a:r>
              <a:rPr sz="1350" b="1" dirty="0">
                <a:solidFill>
                  <a:srgbClr val="6F2F9F"/>
                </a:solidFill>
                <a:latin typeface="微软雅黑"/>
                <a:cs typeface="微软雅黑"/>
              </a:rPr>
              <a:t>前沿团队，人才梯队？</a:t>
            </a:r>
            <a:endParaRPr sz="1350" dirty="0">
              <a:latin typeface="微软雅黑"/>
              <a:cs typeface="微软雅黑"/>
            </a:endParaRPr>
          </a:p>
        </p:txBody>
      </p:sp>
      <p:sp>
        <p:nvSpPr>
          <p:cNvPr id="13" name="矩形 12">
            <a:extLst>
              <a:ext uri="{FF2B5EF4-FFF2-40B4-BE49-F238E27FC236}">
                <a16:creationId xmlns:a16="http://schemas.microsoft.com/office/drawing/2014/main" id="{06B21517-572C-498A-B510-B0BA9B97B54A}"/>
              </a:ext>
            </a:extLst>
          </p:cNvPr>
          <p:cNvSpPr/>
          <p:nvPr/>
        </p:nvSpPr>
        <p:spPr>
          <a:xfrm>
            <a:off x="5940152" y="1498908"/>
            <a:ext cx="1114408" cy="369332"/>
          </a:xfrm>
          <a:prstGeom prst="rect">
            <a:avLst/>
          </a:prstGeom>
        </p:spPr>
        <p:txBody>
          <a:bodyPr wrap="none">
            <a:spAutoFit/>
          </a:bodyPr>
          <a:lstStyle/>
          <a:p>
            <a:r>
              <a:rPr lang="zh-CN" altLang="en-US" b="1" dirty="0">
                <a:solidFill>
                  <a:srgbClr val="000000"/>
                </a:solidFill>
                <a:latin typeface="微软雅黑"/>
                <a:cs typeface="微软雅黑"/>
              </a:rPr>
              <a:t>共享开源</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人才梯</a:t>
            </a:r>
            <a:r>
              <a:rPr spc="-4" dirty="0"/>
              <a:t>队</a:t>
            </a:r>
          </a:p>
        </p:txBody>
      </p:sp>
      <p:sp>
        <p:nvSpPr>
          <p:cNvPr id="7" name="文本占位符 6">
            <a:extLst>
              <a:ext uri="{FF2B5EF4-FFF2-40B4-BE49-F238E27FC236}">
                <a16:creationId xmlns:a16="http://schemas.microsoft.com/office/drawing/2014/main" id="{87BE04F4-A223-4A75-8EDF-00C5EF38A127}"/>
              </a:ext>
            </a:extLst>
          </p:cNvPr>
          <p:cNvSpPr>
            <a:spLocks noGrp="1"/>
          </p:cNvSpPr>
          <p:nvPr>
            <p:ph type="body" sz="quarter" idx="14"/>
          </p:nvPr>
        </p:nvSpPr>
        <p:spPr>
          <a:xfrm>
            <a:off x="395288" y="1844675"/>
            <a:ext cx="8425184" cy="4752975"/>
          </a:xfrm>
        </p:spPr>
        <p:txBody>
          <a:bodyPr/>
          <a:lstStyle/>
          <a:p>
            <a:pPr marL="215503" marR="3810" lvl="1">
              <a:spcBef>
                <a:spcPts val="75"/>
              </a:spcBef>
            </a:pPr>
            <a:r>
              <a:rPr lang="zh-CN" altLang="en-US" b="1" dirty="0">
                <a:solidFill>
                  <a:srgbClr val="2A4A75"/>
                </a:solidFill>
                <a:latin typeface="宋体"/>
                <a:cs typeface="宋体"/>
              </a:rPr>
              <a:t>菜鸟筑基</a:t>
            </a:r>
            <a:r>
              <a:rPr lang="zh-CN" altLang="en-US" b="1" dirty="0">
                <a:latin typeface="宋体"/>
                <a:cs typeface="宋体"/>
              </a:rPr>
              <a:t>：</a:t>
            </a:r>
            <a:r>
              <a:rPr lang="zh-CN" altLang="en-US" dirty="0">
                <a:latin typeface="宋体"/>
                <a:cs typeface="宋体"/>
              </a:rPr>
              <a:t>本阶段的人才以大数据基础理论的学习为主，尚不能胜任 真实的项目或者工作；</a:t>
            </a:r>
            <a:r>
              <a:rPr lang="zh-CN" altLang="en-US" dirty="0">
                <a:solidFill>
                  <a:srgbClr val="2A4A75"/>
                </a:solidFill>
                <a:latin typeface="宋体"/>
                <a:cs typeface="宋体"/>
              </a:rPr>
              <a:t>（现在的你）</a:t>
            </a:r>
          </a:p>
          <a:p>
            <a:pPr lvl="1">
              <a:spcBef>
                <a:spcPts val="4"/>
              </a:spcBef>
            </a:pPr>
            <a:endParaRPr lang="zh-CN" altLang="en-US" sz="2600" dirty="0">
              <a:latin typeface="Times New Roman"/>
              <a:cs typeface="Times New Roman"/>
            </a:endParaRPr>
          </a:p>
          <a:p>
            <a:pPr marL="215503" marR="3810" lvl="1"/>
            <a:r>
              <a:rPr lang="zh-CN" altLang="en-US" b="1" dirty="0">
                <a:solidFill>
                  <a:srgbClr val="2A4A75"/>
                </a:solidFill>
                <a:latin typeface="宋体"/>
                <a:cs typeface="宋体"/>
              </a:rPr>
              <a:t>初入江湖</a:t>
            </a:r>
            <a:r>
              <a:rPr lang="zh-CN" altLang="en-US" b="1" dirty="0">
                <a:latin typeface="宋体"/>
                <a:cs typeface="宋体"/>
              </a:rPr>
              <a:t>：</a:t>
            </a:r>
            <a:r>
              <a:rPr lang="zh-CN" altLang="en-US" dirty="0">
                <a:latin typeface="宋体"/>
                <a:cs typeface="宋体"/>
              </a:rPr>
              <a:t>本阶段的人才已经具备了初步的大数据实践的能力，建议 通过实践（</a:t>
            </a:r>
            <a:r>
              <a:rPr lang="zh-CN" altLang="en-US" dirty="0">
                <a:solidFill>
                  <a:srgbClr val="C00000"/>
                </a:solidFill>
                <a:latin typeface="宋体"/>
                <a:cs typeface="宋体"/>
              </a:rPr>
              <a:t>做项目、打比赛</a:t>
            </a:r>
            <a:r>
              <a:rPr lang="zh-CN" altLang="en-US" dirty="0">
                <a:latin typeface="宋体"/>
                <a:cs typeface="宋体"/>
              </a:rPr>
              <a:t>等）来更好地带动学习；</a:t>
            </a:r>
            <a:r>
              <a:rPr lang="zh-CN" altLang="en-US" dirty="0">
                <a:solidFill>
                  <a:srgbClr val="2A4A75"/>
                </a:solidFill>
                <a:latin typeface="宋体"/>
                <a:cs typeface="宋体"/>
              </a:rPr>
              <a:t>（本）</a:t>
            </a:r>
          </a:p>
          <a:p>
            <a:pPr lvl="1">
              <a:spcBef>
                <a:spcPts val="4"/>
              </a:spcBef>
            </a:pPr>
            <a:endParaRPr lang="zh-CN" altLang="en-US" sz="2600" dirty="0">
              <a:latin typeface="Times New Roman"/>
              <a:cs typeface="Times New Roman"/>
            </a:endParaRPr>
          </a:p>
          <a:p>
            <a:pPr marL="215503" marR="3810" lvl="1"/>
            <a:r>
              <a:rPr lang="zh-CN" altLang="en-US" b="1" dirty="0">
                <a:solidFill>
                  <a:srgbClr val="2A4A75"/>
                </a:solidFill>
                <a:latin typeface="宋体"/>
                <a:cs typeface="宋体"/>
              </a:rPr>
              <a:t>登堂入室</a:t>
            </a:r>
            <a:r>
              <a:rPr lang="zh-CN" altLang="en-US" b="1" dirty="0">
                <a:latin typeface="宋体"/>
                <a:cs typeface="宋体"/>
              </a:rPr>
              <a:t>：</a:t>
            </a:r>
            <a:r>
              <a:rPr lang="zh-CN" altLang="en-US" dirty="0">
                <a:latin typeface="宋体"/>
                <a:cs typeface="宋体"/>
              </a:rPr>
              <a:t>本阶段的人才需具备大数据科研论文的调研、阅读和理解 能力，能够成功地将论文中的算法进行复现；</a:t>
            </a:r>
            <a:r>
              <a:rPr lang="zh-CN" altLang="en-US" dirty="0">
                <a:solidFill>
                  <a:srgbClr val="2A4A75"/>
                </a:solidFill>
                <a:latin typeface="宋体"/>
                <a:cs typeface="宋体"/>
              </a:rPr>
              <a:t>（本、研）</a:t>
            </a:r>
          </a:p>
          <a:p>
            <a:pPr lvl="1">
              <a:spcBef>
                <a:spcPts val="4"/>
              </a:spcBef>
            </a:pPr>
            <a:endParaRPr lang="zh-CN" altLang="en-US" sz="2600" dirty="0">
              <a:latin typeface="Times New Roman"/>
              <a:cs typeface="Times New Roman"/>
            </a:endParaRPr>
          </a:p>
          <a:p>
            <a:pPr marL="215503" marR="3810" lvl="1"/>
            <a:r>
              <a:rPr lang="zh-CN" altLang="en-US" b="1" dirty="0">
                <a:solidFill>
                  <a:srgbClr val="2A4A75"/>
                </a:solidFill>
                <a:latin typeface="宋体"/>
                <a:cs typeface="宋体"/>
              </a:rPr>
              <a:t>华山论剑</a:t>
            </a:r>
            <a:r>
              <a:rPr lang="zh-CN" altLang="en-US" b="1" dirty="0">
                <a:latin typeface="宋体"/>
                <a:cs typeface="宋体"/>
              </a:rPr>
              <a:t>：</a:t>
            </a:r>
            <a:r>
              <a:rPr lang="zh-CN" altLang="en-US" dirty="0">
                <a:latin typeface="宋体"/>
                <a:cs typeface="宋体"/>
              </a:rPr>
              <a:t>本阶段的人才能够独立地开展大数据新技术的研究工作， 具有发表原创性论文的能力。</a:t>
            </a:r>
            <a:r>
              <a:rPr lang="zh-CN" altLang="en-US" dirty="0">
                <a:solidFill>
                  <a:srgbClr val="2A4A75"/>
                </a:solidFill>
                <a:latin typeface="宋体"/>
                <a:cs typeface="宋体"/>
              </a:rPr>
              <a:t>（研、博）</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1918" y="1667203"/>
            <a:ext cx="4781074" cy="470802"/>
          </a:xfrm>
          <a:prstGeom prst="rect">
            <a:avLst/>
          </a:prstGeom>
        </p:spPr>
        <p:txBody>
          <a:bodyPr vert="horz" wrap="square" lIns="0" tIns="9049" rIns="0" bIns="0" rtlCol="0">
            <a:spAutoFit/>
          </a:bodyPr>
          <a:lstStyle/>
          <a:p>
            <a:pPr marR="3810" algn="r"/>
            <a:r>
              <a:rPr sz="3000" spc="-4" dirty="0">
                <a:latin typeface="黑体"/>
                <a:cs typeface="黑体"/>
              </a:rPr>
              <a:t>1.</a:t>
            </a:r>
            <a:r>
              <a:rPr sz="3000" spc="-38" dirty="0">
                <a:latin typeface="黑体"/>
                <a:cs typeface="黑体"/>
              </a:rPr>
              <a:t> </a:t>
            </a:r>
            <a:r>
              <a:rPr sz="3000" spc="-4" dirty="0">
                <a:latin typeface="黑体"/>
                <a:cs typeface="黑体"/>
              </a:rPr>
              <a:t>最好的资源往往是公开的</a:t>
            </a:r>
            <a:endParaRPr sz="3000" dirty="0">
              <a:latin typeface="黑体"/>
              <a:cs typeface="黑体"/>
            </a:endParaRPr>
          </a:p>
        </p:txBody>
      </p:sp>
      <p:sp>
        <p:nvSpPr>
          <p:cNvPr id="3" name="object 3"/>
          <p:cNvSpPr/>
          <p:nvPr/>
        </p:nvSpPr>
        <p:spPr>
          <a:xfrm>
            <a:off x="2739771" y="2761434"/>
            <a:ext cx="3393567" cy="1691900"/>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615527" y="4920425"/>
            <a:ext cx="3271816" cy="1051955"/>
          </a:xfrm>
          <a:prstGeom prst="rect">
            <a:avLst/>
          </a:prstGeom>
          <a:blipFill>
            <a:blip r:embed="rId3" cstate="print"/>
            <a:stretch>
              <a:fillRect/>
            </a:stretch>
          </a:blipFill>
        </p:spPr>
        <p:txBody>
          <a:bodyPr wrap="square" lIns="0" tIns="0" rIns="0" bIns="0" rtlCol="0"/>
          <a:lstStyle/>
          <a:p>
            <a:endParaRPr sz="1350"/>
          </a:p>
        </p:txBody>
      </p:sp>
      <p:sp>
        <p:nvSpPr>
          <p:cNvPr id="5" name="object 5"/>
          <p:cNvSpPr/>
          <p:nvPr/>
        </p:nvSpPr>
        <p:spPr>
          <a:xfrm>
            <a:off x="4435983" y="4734512"/>
            <a:ext cx="1299591" cy="1299591"/>
          </a:xfrm>
          <a:prstGeom prst="rect">
            <a:avLst/>
          </a:prstGeom>
          <a:blipFill>
            <a:blip r:embed="rId4" cstate="print"/>
            <a:stretch>
              <a:fillRect/>
            </a:stretch>
          </a:blipFill>
        </p:spPr>
        <p:txBody>
          <a:bodyPr wrap="square" lIns="0" tIns="0" rIns="0" bIns="0" rtlCol="0"/>
          <a:lstStyle/>
          <a:p>
            <a:endParaRPr sz="1350"/>
          </a:p>
        </p:txBody>
      </p:sp>
      <p:sp>
        <p:nvSpPr>
          <p:cNvPr id="7" name="object 7"/>
          <p:cNvSpPr/>
          <p:nvPr/>
        </p:nvSpPr>
        <p:spPr>
          <a:xfrm>
            <a:off x="3606165" y="5174566"/>
            <a:ext cx="304324" cy="153353"/>
          </a:xfrm>
          <a:custGeom>
            <a:avLst/>
            <a:gdLst/>
            <a:ahLst/>
            <a:cxnLst/>
            <a:rect l="l" t="t" r="r" b="b"/>
            <a:pathLst>
              <a:path w="405764" h="204470">
                <a:moveTo>
                  <a:pt x="405383" y="204216"/>
                </a:moveTo>
                <a:lnTo>
                  <a:pt x="0" y="204216"/>
                </a:lnTo>
                <a:lnTo>
                  <a:pt x="0" y="0"/>
                </a:lnTo>
                <a:lnTo>
                  <a:pt x="405383" y="0"/>
                </a:lnTo>
                <a:lnTo>
                  <a:pt x="405383" y="204216"/>
                </a:lnTo>
                <a:close/>
              </a:path>
            </a:pathLst>
          </a:custGeom>
          <a:solidFill>
            <a:srgbClr val="000000"/>
          </a:solidFill>
        </p:spPr>
        <p:txBody>
          <a:bodyPr wrap="square" lIns="0" tIns="0" rIns="0" bIns="0" rtlCol="0"/>
          <a:lstStyle/>
          <a:p>
            <a:endParaRPr sz="1350"/>
          </a:p>
        </p:txBody>
      </p:sp>
      <p:sp>
        <p:nvSpPr>
          <p:cNvPr id="8" name="object 8"/>
          <p:cNvSpPr/>
          <p:nvPr/>
        </p:nvSpPr>
        <p:spPr>
          <a:xfrm>
            <a:off x="3453003" y="5327729"/>
            <a:ext cx="610552" cy="304324"/>
          </a:xfrm>
          <a:custGeom>
            <a:avLst/>
            <a:gdLst/>
            <a:ahLst/>
            <a:cxnLst/>
            <a:rect l="l" t="t" r="r" b="b"/>
            <a:pathLst>
              <a:path w="814070" h="405764">
                <a:moveTo>
                  <a:pt x="813816" y="405383"/>
                </a:moveTo>
                <a:lnTo>
                  <a:pt x="0" y="405383"/>
                </a:lnTo>
                <a:lnTo>
                  <a:pt x="0" y="0"/>
                </a:lnTo>
                <a:lnTo>
                  <a:pt x="813816" y="0"/>
                </a:lnTo>
                <a:lnTo>
                  <a:pt x="813816" y="405383"/>
                </a:lnTo>
                <a:close/>
              </a:path>
            </a:pathLst>
          </a:custGeom>
          <a:solidFill>
            <a:srgbClr val="000000"/>
          </a:solidFill>
        </p:spPr>
        <p:txBody>
          <a:bodyPr wrap="square" lIns="0" tIns="0" rIns="0" bIns="0" rtlCol="0"/>
          <a:lstStyle/>
          <a:p>
            <a:endParaRPr sz="1350"/>
          </a:p>
        </p:txBody>
      </p:sp>
      <p:sp>
        <p:nvSpPr>
          <p:cNvPr id="9" name="object 9"/>
          <p:cNvSpPr/>
          <p:nvPr/>
        </p:nvSpPr>
        <p:spPr>
          <a:xfrm>
            <a:off x="3606165" y="5631766"/>
            <a:ext cx="304324" cy="153353"/>
          </a:xfrm>
          <a:custGeom>
            <a:avLst/>
            <a:gdLst/>
            <a:ahLst/>
            <a:cxnLst/>
            <a:rect l="l" t="t" r="r" b="b"/>
            <a:pathLst>
              <a:path w="405764" h="204470">
                <a:moveTo>
                  <a:pt x="405383" y="204216"/>
                </a:moveTo>
                <a:lnTo>
                  <a:pt x="0" y="204216"/>
                </a:lnTo>
                <a:lnTo>
                  <a:pt x="0" y="0"/>
                </a:lnTo>
                <a:lnTo>
                  <a:pt x="405383" y="0"/>
                </a:lnTo>
                <a:lnTo>
                  <a:pt x="405383" y="204216"/>
                </a:lnTo>
                <a:close/>
              </a:path>
            </a:pathLst>
          </a:custGeom>
          <a:solidFill>
            <a:srgbClr val="000000"/>
          </a:solidFill>
        </p:spPr>
        <p:txBody>
          <a:bodyPr wrap="square" lIns="0" tIns="0" rIns="0" bIns="0" rtlCol="0"/>
          <a:lstStyle/>
          <a:p>
            <a:endParaRPr sz="1350"/>
          </a:p>
        </p:txBody>
      </p:sp>
      <p:sp>
        <p:nvSpPr>
          <p:cNvPr id="10" name="object 10"/>
          <p:cNvSpPr/>
          <p:nvPr/>
        </p:nvSpPr>
        <p:spPr>
          <a:xfrm>
            <a:off x="3448726" y="5170147"/>
            <a:ext cx="619125" cy="619125"/>
          </a:xfrm>
          <a:custGeom>
            <a:avLst/>
            <a:gdLst/>
            <a:ahLst/>
            <a:cxnLst/>
            <a:rect l="l" t="t" r="r" b="b"/>
            <a:pathLst>
              <a:path w="825500" h="825500">
                <a:moveTo>
                  <a:pt x="203200" y="209550"/>
                </a:moveTo>
                <a:lnTo>
                  <a:pt x="203200" y="0"/>
                </a:lnTo>
                <a:lnTo>
                  <a:pt x="622300" y="0"/>
                </a:lnTo>
                <a:lnTo>
                  <a:pt x="622300" y="6350"/>
                </a:lnTo>
                <a:lnTo>
                  <a:pt x="215900" y="6350"/>
                </a:lnTo>
                <a:lnTo>
                  <a:pt x="209550" y="12700"/>
                </a:lnTo>
                <a:lnTo>
                  <a:pt x="215900" y="12700"/>
                </a:lnTo>
                <a:lnTo>
                  <a:pt x="215900" y="203200"/>
                </a:lnTo>
                <a:lnTo>
                  <a:pt x="209550" y="203200"/>
                </a:lnTo>
                <a:lnTo>
                  <a:pt x="203200" y="209550"/>
                </a:lnTo>
                <a:close/>
              </a:path>
              <a:path w="825500" h="825500">
                <a:moveTo>
                  <a:pt x="215900" y="12700"/>
                </a:moveTo>
                <a:lnTo>
                  <a:pt x="209550" y="12700"/>
                </a:lnTo>
                <a:lnTo>
                  <a:pt x="215900" y="6350"/>
                </a:lnTo>
                <a:lnTo>
                  <a:pt x="215900" y="12700"/>
                </a:lnTo>
                <a:close/>
              </a:path>
              <a:path w="825500" h="825500">
                <a:moveTo>
                  <a:pt x="609600" y="12700"/>
                </a:moveTo>
                <a:lnTo>
                  <a:pt x="215900" y="12700"/>
                </a:lnTo>
                <a:lnTo>
                  <a:pt x="215900" y="6350"/>
                </a:lnTo>
                <a:lnTo>
                  <a:pt x="609600" y="6350"/>
                </a:lnTo>
                <a:lnTo>
                  <a:pt x="609600" y="12700"/>
                </a:lnTo>
                <a:close/>
              </a:path>
              <a:path w="825500" h="825500">
                <a:moveTo>
                  <a:pt x="812800" y="215900"/>
                </a:moveTo>
                <a:lnTo>
                  <a:pt x="609600" y="215900"/>
                </a:lnTo>
                <a:lnTo>
                  <a:pt x="609600" y="6350"/>
                </a:lnTo>
                <a:lnTo>
                  <a:pt x="615950" y="12700"/>
                </a:lnTo>
                <a:lnTo>
                  <a:pt x="622300" y="12700"/>
                </a:lnTo>
                <a:lnTo>
                  <a:pt x="622300" y="203200"/>
                </a:lnTo>
                <a:lnTo>
                  <a:pt x="615950" y="203200"/>
                </a:lnTo>
                <a:lnTo>
                  <a:pt x="622300" y="209550"/>
                </a:lnTo>
                <a:lnTo>
                  <a:pt x="812800" y="209550"/>
                </a:lnTo>
                <a:lnTo>
                  <a:pt x="812800" y="215900"/>
                </a:lnTo>
                <a:close/>
              </a:path>
              <a:path w="825500" h="825500">
                <a:moveTo>
                  <a:pt x="622300" y="12700"/>
                </a:moveTo>
                <a:lnTo>
                  <a:pt x="615950" y="12700"/>
                </a:lnTo>
                <a:lnTo>
                  <a:pt x="609600" y="6350"/>
                </a:lnTo>
                <a:lnTo>
                  <a:pt x="622300" y="6350"/>
                </a:lnTo>
                <a:lnTo>
                  <a:pt x="622300" y="12700"/>
                </a:lnTo>
                <a:close/>
              </a:path>
              <a:path w="825500" h="825500">
                <a:moveTo>
                  <a:pt x="203200" y="622300"/>
                </a:moveTo>
                <a:lnTo>
                  <a:pt x="0" y="622300"/>
                </a:lnTo>
                <a:lnTo>
                  <a:pt x="0" y="203200"/>
                </a:lnTo>
                <a:lnTo>
                  <a:pt x="203200" y="203200"/>
                </a:lnTo>
                <a:lnTo>
                  <a:pt x="203200" y="209550"/>
                </a:lnTo>
                <a:lnTo>
                  <a:pt x="12700" y="209550"/>
                </a:lnTo>
                <a:lnTo>
                  <a:pt x="6350" y="215900"/>
                </a:lnTo>
                <a:lnTo>
                  <a:pt x="12700" y="215900"/>
                </a:lnTo>
                <a:lnTo>
                  <a:pt x="12700" y="609600"/>
                </a:lnTo>
                <a:lnTo>
                  <a:pt x="6350" y="609600"/>
                </a:lnTo>
                <a:lnTo>
                  <a:pt x="12700" y="615950"/>
                </a:lnTo>
                <a:lnTo>
                  <a:pt x="203200" y="615950"/>
                </a:lnTo>
                <a:lnTo>
                  <a:pt x="203200" y="622300"/>
                </a:lnTo>
                <a:close/>
              </a:path>
              <a:path w="825500" h="825500">
                <a:moveTo>
                  <a:pt x="215900" y="215900"/>
                </a:moveTo>
                <a:lnTo>
                  <a:pt x="12700" y="215900"/>
                </a:lnTo>
                <a:lnTo>
                  <a:pt x="12700" y="209550"/>
                </a:lnTo>
                <a:lnTo>
                  <a:pt x="203200" y="209550"/>
                </a:lnTo>
                <a:lnTo>
                  <a:pt x="209550" y="203200"/>
                </a:lnTo>
                <a:lnTo>
                  <a:pt x="215900" y="203200"/>
                </a:lnTo>
                <a:lnTo>
                  <a:pt x="215900" y="215900"/>
                </a:lnTo>
                <a:close/>
              </a:path>
              <a:path w="825500" h="825500">
                <a:moveTo>
                  <a:pt x="622300" y="209550"/>
                </a:moveTo>
                <a:lnTo>
                  <a:pt x="615950" y="203200"/>
                </a:lnTo>
                <a:lnTo>
                  <a:pt x="622300" y="203200"/>
                </a:lnTo>
                <a:lnTo>
                  <a:pt x="622300" y="209550"/>
                </a:lnTo>
                <a:close/>
              </a:path>
              <a:path w="825500" h="825500">
                <a:moveTo>
                  <a:pt x="825500" y="215900"/>
                </a:moveTo>
                <a:lnTo>
                  <a:pt x="819150" y="215900"/>
                </a:lnTo>
                <a:lnTo>
                  <a:pt x="812800" y="209550"/>
                </a:lnTo>
                <a:lnTo>
                  <a:pt x="622300" y="209550"/>
                </a:lnTo>
                <a:lnTo>
                  <a:pt x="622300" y="203200"/>
                </a:lnTo>
                <a:lnTo>
                  <a:pt x="825500" y="203200"/>
                </a:lnTo>
                <a:lnTo>
                  <a:pt x="825500" y="215900"/>
                </a:lnTo>
                <a:close/>
              </a:path>
              <a:path w="825500" h="825500">
                <a:moveTo>
                  <a:pt x="12700" y="215900"/>
                </a:moveTo>
                <a:lnTo>
                  <a:pt x="6350" y="215900"/>
                </a:lnTo>
                <a:lnTo>
                  <a:pt x="12700" y="209550"/>
                </a:lnTo>
                <a:lnTo>
                  <a:pt x="12700" y="215900"/>
                </a:lnTo>
                <a:close/>
              </a:path>
              <a:path w="825500" h="825500">
                <a:moveTo>
                  <a:pt x="812800" y="615950"/>
                </a:moveTo>
                <a:lnTo>
                  <a:pt x="812800" y="209550"/>
                </a:lnTo>
                <a:lnTo>
                  <a:pt x="819150" y="215900"/>
                </a:lnTo>
                <a:lnTo>
                  <a:pt x="825500" y="215900"/>
                </a:lnTo>
                <a:lnTo>
                  <a:pt x="825500" y="609600"/>
                </a:lnTo>
                <a:lnTo>
                  <a:pt x="819150" y="609600"/>
                </a:lnTo>
                <a:lnTo>
                  <a:pt x="812800" y="615950"/>
                </a:lnTo>
                <a:close/>
              </a:path>
              <a:path w="825500" h="825500">
                <a:moveTo>
                  <a:pt x="12700" y="615950"/>
                </a:moveTo>
                <a:lnTo>
                  <a:pt x="6350" y="609600"/>
                </a:lnTo>
                <a:lnTo>
                  <a:pt x="12700" y="609600"/>
                </a:lnTo>
                <a:lnTo>
                  <a:pt x="12700" y="615950"/>
                </a:lnTo>
                <a:close/>
              </a:path>
              <a:path w="825500" h="825500">
                <a:moveTo>
                  <a:pt x="215900" y="622300"/>
                </a:moveTo>
                <a:lnTo>
                  <a:pt x="209550" y="622300"/>
                </a:lnTo>
                <a:lnTo>
                  <a:pt x="203200" y="615950"/>
                </a:lnTo>
                <a:lnTo>
                  <a:pt x="12700" y="615950"/>
                </a:lnTo>
                <a:lnTo>
                  <a:pt x="12700" y="609600"/>
                </a:lnTo>
                <a:lnTo>
                  <a:pt x="215900" y="609600"/>
                </a:lnTo>
                <a:lnTo>
                  <a:pt x="215900" y="622300"/>
                </a:lnTo>
                <a:close/>
              </a:path>
              <a:path w="825500" h="825500">
                <a:moveTo>
                  <a:pt x="609600" y="819150"/>
                </a:moveTo>
                <a:lnTo>
                  <a:pt x="609600" y="609600"/>
                </a:lnTo>
                <a:lnTo>
                  <a:pt x="812800" y="609600"/>
                </a:lnTo>
                <a:lnTo>
                  <a:pt x="812800" y="615950"/>
                </a:lnTo>
                <a:lnTo>
                  <a:pt x="622300" y="615950"/>
                </a:lnTo>
                <a:lnTo>
                  <a:pt x="615950" y="622300"/>
                </a:lnTo>
                <a:lnTo>
                  <a:pt x="622300" y="622300"/>
                </a:lnTo>
                <a:lnTo>
                  <a:pt x="622300" y="812800"/>
                </a:lnTo>
                <a:lnTo>
                  <a:pt x="615950" y="812800"/>
                </a:lnTo>
                <a:lnTo>
                  <a:pt x="609600" y="819150"/>
                </a:lnTo>
                <a:close/>
              </a:path>
              <a:path w="825500" h="825500">
                <a:moveTo>
                  <a:pt x="825500" y="622300"/>
                </a:moveTo>
                <a:lnTo>
                  <a:pt x="622300" y="622300"/>
                </a:lnTo>
                <a:lnTo>
                  <a:pt x="622300" y="615950"/>
                </a:lnTo>
                <a:lnTo>
                  <a:pt x="812800" y="615950"/>
                </a:lnTo>
                <a:lnTo>
                  <a:pt x="819150" y="609600"/>
                </a:lnTo>
                <a:lnTo>
                  <a:pt x="825500" y="609600"/>
                </a:lnTo>
                <a:lnTo>
                  <a:pt x="825500" y="622300"/>
                </a:lnTo>
                <a:close/>
              </a:path>
              <a:path w="825500" h="825500">
                <a:moveTo>
                  <a:pt x="622300" y="825500"/>
                </a:moveTo>
                <a:lnTo>
                  <a:pt x="203200" y="825500"/>
                </a:lnTo>
                <a:lnTo>
                  <a:pt x="203200" y="615950"/>
                </a:lnTo>
                <a:lnTo>
                  <a:pt x="209550" y="622300"/>
                </a:lnTo>
                <a:lnTo>
                  <a:pt x="215900" y="622300"/>
                </a:lnTo>
                <a:lnTo>
                  <a:pt x="215900" y="812800"/>
                </a:lnTo>
                <a:lnTo>
                  <a:pt x="209550" y="812800"/>
                </a:lnTo>
                <a:lnTo>
                  <a:pt x="215900" y="819150"/>
                </a:lnTo>
                <a:lnTo>
                  <a:pt x="622300" y="819150"/>
                </a:lnTo>
                <a:lnTo>
                  <a:pt x="622300" y="825500"/>
                </a:lnTo>
                <a:close/>
              </a:path>
              <a:path w="825500" h="825500">
                <a:moveTo>
                  <a:pt x="622300" y="622300"/>
                </a:moveTo>
                <a:lnTo>
                  <a:pt x="615950" y="622300"/>
                </a:lnTo>
                <a:lnTo>
                  <a:pt x="622300" y="615950"/>
                </a:lnTo>
                <a:lnTo>
                  <a:pt x="622300" y="622300"/>
                </a:lnTo>
                <a:close/>
              </a:path>
              <a:path w="825500" h="825500">
                <a:moveTo>
                  <a:pt x="215900" y="819150"/>
                </a:moveTo>
                <a:lnTo>
                  <a:pt x="209550" y="812800"/>
                </a:lnTo>
                <a:lnTo>
                  <a:pt x="215900" y="812800"/>
                </a:lnTo>
                <a:lnTo>
                  <a:pt x="215900" y="819150"/>
                </a:lnTo>
                <a:close/>
              </a:path>
              <a:path w="825500" h="825500">
                <a:moveTo>
                  <a:pt x="609600" y="819150"/>
                </a:moveTo>
                <a:lnTo>
                  <a:pt x="215900" y="819150"/>
                </a:lnTo>
                <a:lnTo>
                  <a:pt x="215900" y="812800"/>
                </a:lnTo>
                <a:lnTo>
                  <a:pt x="609600" y="812800"/>
                </a:lnTo>
                <a:lnTo>
                  <a:pt x="609600" y="819150"/>
                </a:lnTo>
                <a:close/>
              </a:path>
              <a:path w="825500" h="825500">
                <a:moveTo>
                  <a:pt x="622300" y="819150"/>
                </a:moveTo>
                <a:lnTo>
                  <a:pt x="609600" y="819150"/>
                </a:lnTo>
                <a:lnTo>
                  <a:pt x="615950" y="812800"/>
                </a:lnTo>
                <a:lnTo>
                  <a:pt x="622300" y="812800"/>
                </a:lnTo>
                <a:lnTo>
                  <a:pt x="622300" y="819150"/>
                </a:lnTo>
                <a:close/>
              </a:path>
            </a:pathLst>
          </a:custGeom>
          <a:solidFill>
            <a:srgbClr val="000000"/>
          </a:solidFill>
        </p:spPr>
        <p:txBody>
          <a:bodyPr wrap="square" lIns="0" tIns="0" rIns="0" bIns="0" rtlCol="0"/>
          <a:lstStyle/>
          <a:p>
            <a:endParaRPr sz="1350"/>
          </a:p>
        </p:txBody>
      </p:sp>
      <p:sp>
        <p:nvSpPr>
          <p:cNvPr id="11" name="object 11"/>
          <p:cNvSpPr/>
          <p:nvPr/>
        </p:nvSpPr>
        <p:spPr>
          <a:xfrm>
            <a:off x="6133337" y="5174567"/>
            <a:ext cx="741998" cy="322421"/>
          </a:xfrm>
          <a:custGeom>
            <a:avLst/>
            <a:gdLst/>
            <a:ahLst/>
            <a:cxnLst/>
            <a:rect l="l" t="t" r="r" b="b"/>
            <a:pathLst>
              <a:path w="989329" h="429895">
                <a:moveTo>
                  <a:pt x="0" y="0"/>
                </a:moveTo>
                <a:lnTo>
                  <a:pt x="989076" y="0"/>
                </a:lnTo>
                <a:lnTo>
                  <a:pt x="989076" y="429768"/>
                </a:lnTo>
                <a:lnTo>
                  <a:pt x="0" y="429768"/>
                </a:lnTo>
                <a:lnTo>
                  <a:pt x="0" y="0"/>
                </a:lnTo>
                <a:close/>
              </a:path>
            </a:pathLst>
          </a:custGeom>
          <a:solidFill>
            <a:srgbClr val="000000"/>
          </a:solidFill>
        </p:spPr>
        <p:txBody>
          <a:bodyPr wrap="square" lIns="0" tIns="0" rIns="0" bIns="0" rtlCol="0"/>
          <a:lstStyle/>
          <a:p>
            <a:endParaRPr sz="1350"/>
          </a:p>
        </p:txBody>
      </p:sp>
      <p:sp>
        <p:nvSpPr>
          <p:cNvPr id="12" name="object 12"/>
          <p:cNvSpPr/>
          <p:nvPr/>
        </p:nvSpPr>
        <p:spPr>
          <a:xfrm>
            <a:off x="6128651" y="5170148"/>
            <a:ext cx="751046" cy="331469"/>
          </a:xfrm>
          <a:custGeom>
            <a:avLst/>
            <a:gdLst/>
            <a:ahLst/>
            <a:cxnLst/>
            <a:rect l="l" t="t" r="r" b="b"/>
            <a:pathLst>
              <a:path w="1001395" h="441960">
                <a:moveTo>
                  <a:pt x="1001395" y="441667"/>
                </a:moveTo>
                <a:lnTo>
                  <a:pt x="0" y="441667"/>
                </a:lnTo>
                <a:lnTo>
                  <a:pt x="0" y="0"/>
                </a:lnTo>
                <a:lnTo>
                  <a:pt x="1001395" y="0"/>
                </a:lnTo>
                <a:lnTo>
                  <a:pt x="1001395" y="6350"/>
                </a:lnTo>
                <a:lnTo>
                  <a:pt x="12700" y="6350"/>
                </a:lnTo>
                <a:lnTo>
                  <a:pt x="6350" y="12700"/>
                </a:lnTo>
                <a:lnTo>
                  <a:pt x="12700" y="12700"/>
                </a:lnTo>
                <a:lnTo>
                  <a:pt x="12700" y="428967"/>
                </a:lnTo>
                <a:lnTo>
                  <a:pt x="6350" y="428967"/>
                </a:lnTo>
                <a:lnTo>
                  <a:pt x="12700" y="435317"/>
                </a:lnTo>
                <a:lnTo>
                  <a:pt x="1001395" y="435317"/>
                </a:lnTo>
                <a:lnTo>
                  <a:pt x="1001395" y="441667"/>
                </a:lnTo>
                <a:close/>
              </a:path>
              <a:path w="1001395" h="441960">
                <a:moveTo>
                  <a:pt x="12700" y="12700"/>
                </a:moveTo>
                <a:lnTo>
                  <a:pt x="6350" y="12700"/>
                </a:lnTo>
                <a:lnTo>
                  <a:pt x="12700" y="6350"/>
                </a:lnTo>
                <a:lnTo>
                  <a:pt x="12700" y="12700"/>
                </a:lnTo>
                <a:close/>
              </a:path>
              <a:path w="1001395" h="441960">
                <a:moveTo>
                  <a:pt x="988695" y="12700"/>
                </a:moveTo>
                <a:lnTo>
                  <a:pt x="12700" y="12700"/>
                </a:lnTo>
                <a:lnTo>
                  <a:pt x="12700" y="6350"/>
                </a:lnTo>
                <a:lnTo>
                  <a:pt x="988695" y="6350"/>
                </a:lnTo>
                <a:lnTo>
                  <a:pt x="988695" y="12700"/>
                </a:lnTo>
                <a:close/>
              </a:path>
              <a:path w="1001395" h="441960">
                <a:moveTo>
                  <a:pt x="988695" y="435317"/>
                </a:moveTo>
                <a:lnTo>
                  <a:pt x="988695" y="6350"/>
                </a:lnTo>
                <a:lnTo>
                  <a:pt x="995045" y="12700"/>
                </a:lnTo>
                <a:lnTo>
                  <a:pt x="1001395" y="12700"/>
                </a:lnTo>
                <a:lnTo>
                  <a:pt x="1001395" y="428967"/>
                </a:lnTo>
                <a:lnTo>
                  <a:pt x="995045" y="428967"/>
                </a:lnTo>
                <a:lnTo>
                  <a:pt x="988695" y="435317"/>
                </a:lnTo>
                <a:close/>
              </a:path>
              <a:path w="1001395" h="441960">
                <a:moveTo>
                  <a:pt x="1001395" y="12700"/>
                </a:moveTo>
                <a:lnTo>
                  <a:pt x="995045" y="12700"/>
                </a:lnTo>
                <a:lnTo>
                  <a:pt x="988695" y="6350"/>
                </a:lnTo>
                <a:lnTo>
                  <a:pt x="1001395" y="6350"/>
                </a:lnTo>
                <a:lnTo>
                  <a:pt x="1001395" y="12700"/>
                </a:lnTo>
                <a:close/>
              </a:path>
              <a:path w="1001395" h="441960">
                <a:moveTo>
                  <a:pt x="12700" y="435317"/>
                </a:moveTo>
                <a:lnTo>
                  <a:pt x="6350" y="428967"/>
                </a:lnTo>
                <a:lnTo>
                  <a:pt x="12700" y="428967"/>
                </a:lnTo>
                <a:lnTo>
                  <a:pt x="12700" y="435317"/>
                </a:lnTo>
                <a:close/>
              </a:path>
              <a:path w="1001395" h="441960">
                <a:moveTo>
                  <a:pt x="988695" y="435317"/>
                </a:moveTo>
                <a:lnTo>
                  <a:pt x="12700" y="435317"/>
                </a:lnTo>
                <a:lnTo>
                  <a:pt x="12700" y="428967"/>
                </a:lnTo>
                <a:lnTo>
                  <a:pt x="988695" y="428967"/>
                </a:lnTo>
                <a:lnTo>
                  <a:pt x="988695" y="435317"/>
                </a:lnTo>
                <a:close/>
              </a:path>
              <a:path w="1001395" h="441960">
                <a:moveTo>
                  <a:pt x="1001395" y="435317"/>
                </a:moveTo>
                <a:lnTo>
                  <a:pt x="988695" y="435317"/>
                </a:lnTo>
                <a:lnTo>
                  <a:pt x="995045" y="428967"/>
                </a:lnTo>
                <a:lnTo>
                  <a:pt x="1001395" y="428967"/>
                </a:lnTo>
                <a:lnTo>
                  <a:pt x="1001395" y="435317"/>
                </a:lnTo>
                <a:close/>
              </a:path>
            </a:pathLst>
          </a:custGeom>
          <a:solidFill>
            <a:srgbClr val="000000"/>
          </a:solidFill>
        </p:spPr>
        <p:txBody>
          <a:bodyPr wrap="square" lIns="0" tIns="0" rIns="0" bIns="0" rtlCol="0"/>
          <a:lstStyle/>
          <a:p>
            <a:endParaRPr sz="1350"/>
          </a:p>
        </p:txBody>
      </p:sp>
      <p:sp>
        <p:nvSpPr>
          <p:cNvPr id="13" name="object 13"/>
          <p:cNvSpPr/>
          <p:nvPr/>
        </p:nvSpPr>
        <p:spPr>
          <a:xfrm>
            <a:off x="6133337" y="5711778"/>
            <a:ext cx="741998" cy="322421"/>
          </a:xfrm>
          <a:custGeom>
            <a:avLst/>
            <a:gdLst/>
            <a:ahLst/>
            <a:cxnLst/>
            <a:rect l="l" t="t" r="r" b="b"/>
            <a:pathLst>
              <a:path w="989329" h="429895">
                <a:moveTo>
                  <a:pt x="0" y="0"/>
                </a:moveTo>
                <a:lnTo>
                  <a:pt x="989076" y="0"/>
                </a:lnTo>
                <a:lnTo>
                  <a:pt x="989076" y="429767"/>
                </a:lnTo>
                <a:lnTo>
                  <a:pt x="0" y="429767"/>
                </a:lnTo>
                <a:lnTo>
                  <a:pt x="0" y="0"/>
                </a:lnTo>
                <a:close/>
              </a:path>
            </a:pathLst>
          </a:custGeom>
          <a:solidFill>
            <a:srgbClr val="000000"/>
          </a:solidFill>
        </p:spPr>
        <p:txBody>
          <a:bodyPr wrap="square" lIns="0" tIns="0" rIns="0" bIns="0" rtlCol="0"/>
          <a:lstStyle/>
          <a:p>
            <a:endParaRPr sz="1350"/>
          </a:p>
        </p:txBody>
      </p:sp>
      <p:sp>
        <p:nvSpPr>
          <p:cNvPr id="14" name="object 14"/>
          <p:cNvSpPr/>
          <p:nvPr/>
        </p:nvSpPr>
        <p:spPr>
          <a:xfrm>
            <a:off x="6128651" y="5707529"/>
            <a:ext cx="751046" cy="331469"/>
          </a:xfrm>
          <a:custGeom>
            <a:avLst/>
            <a:gdLst/>
            <a:ahLst/>
            <a:cxnLst/>
            <a:rect l="l" t="t" r="r" b="b"/>
            <a:pathLst>
              <a:path w="1001395" h="441960">
                <a:moveTo>
                  <a:pt x="1001395" y="441680"/>
                </a:moveTo>
                <a:lnTo>
                  <a:pt x="0" y="441680"/>
                </a:lnTo>
                <a:lnTo>
                  <a:pt x="0" y="0"/>
                </a:lnTo>
                <a:lnTo>
                  <a:pt x="1001395" y="0"/>
                </a:lnTo>
                <a:lnTo>
                  <a:pt x="1001395" y="6350"/>
                </a:lnTo>
                <a:lnTo>
                  <a:pt x="12700" y="6350"/>
                </a:lnTo>
                <a:lnTo>
                  <a:pt x="6350" y="12700"/>
                </a:lnTo>
                <a:lnTo>
                  <a:pt x="12700" y="12700"/>
                </a:lnTo>
                <a:lnTo>
                  <a:pt x="12700" y="428980"/>
                </a:lnTo>
                <a:lnTo>
                  <a:pt x="6350" y="428980"/>
                </a:lnTo>
                <a:lnTo>
                  <a:pt x="12700" y="435330"/>
                </a:lnTo>
                <a:lnTo>
                  <a:pt x="1001395" y="435330"/>
                </a:lnTo>
                <a:lnTo>
                  <a:pt x="1001395" y="441680"/>
                </a:lnTo>
                <a:close/>
              </a:path>
              <a:path w="1001395" h="441960">
                <a:moveTo>
                  <a:pt x="12700" y="12700"/>
                </a:moveTo>
                <a:lnTo>
                  <a:pt x="6350" y="12700"/>
                </a:lnTo>
                <a:lnTo>
                  <a:pt x="12700" y="6350"/>
                </a:lnTo>
                <a:lnTo>
                  <a:pt x="12700" y="12700"/>
                </a:lnTo>
                <a:close/>
              </a:path>
              <a:path w="1001395" h="441960">
                <a:moveTo>
                  <a:pt x="988695" y="12700"/>
                </a:moveTo>
                <a:lnTo>
                  <a:pt x="12700" y="12700"/>
                </a:lnTo>
                <a:lnTo>
                  <a:pt x="12700" y="6350"/>
                </a:lnTo>
                <a:lnTo>
                  <a:pt x="988695" y="6350"/>
                </a:lnTo>
                <a:lnTo>
                  <a:pt x="988695" y="12700"/>
                </a:lnTo>
                <a:close/>
              </a:path>
              <a:path w="1001395" h="441960">
                <a:moveTo>
                  <a:pt x="988695" y="435330"/>
                </a:moveTo>
                <a:lnTo>
                  <a:pt x="988695" y="6350"/>
                </a:lnTo>
                <a:lnTo>
                  <a:pt x="995045" y="12700"/>
                </a:lnTo>
                <a:lnTo>
                  <a:pt x="1001395" y="12700"/>
                </a:lnTo>
                <a:lnTo>
                  <a:pt x="1001395" y="428980"/>
                </a:lnTo>
                <a:lnTo>
                  <a:pt x="995045" y="428980"/>
                </a:lnTo>
                <a:lnTo>
                  <a:pt x="988695" y="435330"/>
                </a:lnTo>
                <a:close/>
              </a:path>
              <a:path w="1001395" h="441960">
                <a:moveTo>
                  <a:pt x="1001395" y="12700"/>
                </a:moveTo>
                <a:lnTo>
                  <a:pt x="995045" y="12700"/>
                </a:lnTo>
                <a:lnTo>
                  <a:pt x="988695" y="6350"/>
                </a:lnTo>
                <a:lnTo>
                  <a:pt x="1001395" y="6350"/>
                </a:lnTo>
                <a:lnTo>
                  <a:pt x="1001395" y="12700"/>
                </a:lnTo>
                <a:close/>
              </a:path>
              <a:path w="1001395" h="441960">
                <a:moveTo>
                  <a:pt x="12700" y="435330"/>
                </a:moveTo>
                <a:lnTo>
                  <a:pt x="6350" y="428980"/>
                </a:lnTo>
                <a:lnTo>
                  <a:pt x="12700" y="428980"/>
                </a:lnTo>
                <a:lnTo>
                  <a:pt x="12700" y="435330"/>
                </a:lnTo>
                <a:close/>
              </a:path>
              <a:path w="1001395" h="441960">
                <a:moveTo>
                  <a:pt x="988695" y="435330"/>
                </a:moveTo>
                <a:lnTo>
                  <a:pt x="12700" y="435330"/>
                </a:lnTo>
                <a:lnTo>
                  <a:pt x="12700" y="428980"/>
                </a:lnTo>
                <a:lnTo>
                  <a:pt x="988695" y="428980"/>
                </a:lnTo>
                <a:lnTo>
                  <a:pt x="988695" y="435330"/>
                </a:lnTo>
                <a:close/>
              </a:path>
              <a:path w="1001395" h="441960">
                <a:moveTo>
                  <a:pt x="1001395" y="435330"/>
                </a:moveTo>
                <a:lnTo>
                  <a:pt x="988695" y="435330"/>
                </a:lnTo>
                <a:lnTo>
                  <a:pt x="995045" y="428980"/>
                </a:lnTo>
                <a:lnTo>
                  <a:pt x="1001395" y="428980"/>
                </a:lnTo>
                <a:lnTo>
                  <a:pt x="1001395" y="435330"/>
                </a:lnTo>
                <a:close/>
              </a:path>
            </a:pathLst>
          </a:custGeom>
          <a:solidFill>
            <a:srgbClr val="000000"/>
          </a:solidFill>
        </p:spPr>
        <p:txBody>
          <a:bodyPr wrap="square" lIns="0" tIns="0" rIns="0" bIns="0" rtlCol="0"/>
          <a:lstStyle/>
          <a:p>
            <a:endParaRPr sz="1350"/>
          </a:p>
        </p:txBody>
      </p:sp>
      <p:sp>
        <p:nvSpPr>
          <p:cNvPr id="15" name="object 15"/>
          <p:cNvSpPr txBox="1"/>
          <p:nvPr/>
        </p:nvSpPr>
        <p:spPr>
          <a:xfrm>
            <a:off x="4603766" y="5109378"/>
            <a:ext cx="3739991" cy="1343958"/>
          </a:xfrm>
          <a:prstGeom prst="rect">
            <a:avLst/>
          </a:prstGeom>
        </p:spPr>
        <p:txBody>
          <a:bodyPr vert="horz" wrap="square" lIns="0" tIns="213360" rIns="0" bIns="0" rtlCol="0">
            <a:spAutoFit/>
          </a:bodyPr>
          <a:lstStyle/>
          <a:p>
            <a:pPr marR="3810" algn="r">
              <a:spcBef>
                <a:spcPts val="1680"/>
              </a:spcBef>
            </a:pPr>
            <a:r>
              <a:rPr sz="3000" spc="-4" dirty="0">
                <a:latin typeface="黑体"/>
                <a:cs typeface="黑体"/>
              </a:rPr>
              <a:t>gitxiv</a:t>
            </a:r>
            <a:endParaRPr sz="3000" dirty="0">
              <a:latin typeface="黑体"/>
              <a:cs typeface="黑体"/>
            </a:endParaRPr>
          </a:p>
          <a:p>
            <a:pPr marL="9525">
              <a:spcBef>
                <a:spcPts val="1605"/>
              </a:spcBef>
            </a:pPr>
            <a:r>
              <a:rPr sz="3000" spc="-4" dirty="0">
                <a:latin typeface="黑体"/>
                <a:cs typeface="黑体"/>
              </a:rPr>
              <a:t>arxiv</a:t>
            </a:r>
            <a:endParaRPr sz="3000" dirty="0">
              <a:latin typeface="黑体"/>
              <a:cs typeface="黑体"/>
            </a:endParaRPr>
          </a:p>
        </p:txBody>
      </p:sp>
      <p:sp>
        <p:nvSpPr>
          <p:cNvPr id="23" name="标题 22">
            <a:extLst>
              <a:ext uri="{FF2B5EF4-FFF2-40B4-BE49-F238E27FC236}">
                <a16:creationId xmlns:a16="http://schemas.microsoft.com/office/drawing/2014/main" id="{8B92694C-5ADE-4D72-94DC-BFB2418E2421}"/>
              </a:ext>
            </a:extLst>
          </p:cNvPr>
          <p:cNvSpPr>
            <a:spLocks noGrp="1"/>
          </p:cNvSpPr>
          <p:nvPr>
            <p:ph type="ctrTitle"/>
          </p:nvPr>
        </p:nvSpPr>
        <p:spPr/>
        <p:txBody>
          <a:bodyPr/>
          <a:lstStyle/>
          <a:p>
            <a:r>
              <a:rPr lang="zh-CN" altLang="en-US" dirty="0"/>
              <a:t>菜鸟筑基</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菜鸟筑</a:t>
            </a:r>
            <a:r>
              <a:rPr spc="-4" dirty="0"/>
              <a:t>基</a:t>
            </a:r>
          </a:p>
        </p:txBody>
      </p:sp>
      <p:sp>
        <p:nvSpPr>
          <p:cNvPr id="4" name="object 4"/>
          <p:cNvSpPr txBox="1"/>
          <p:nvPr/>
        </p:nvSpPr>
        <p:spPr>
          <a:xfrm>
            <a:off x="611560" y="5416542"/>
            <a:ext cx="2153126" cy="748762"/>
          </a:xfrm>
          <a:prstGeom prst="rect">
            <a:avLst/>
          </a:prstGeom>
        </p:spPr>
        <p:txBody>
          <a:bodyPr vert="horz" wrap="square" lIns="0" tIns="10001" rIns="0" bIns="0" rtlCol="0">
            <a:spAutoFit/>
          </a:bodyPr>
          <a:lstStyle/>
          <a:p>
            <a:pPr marL="161925" marR="3810" indent="-152400">
              <a:spcBef>
                <a:spcPts val="79"/>
              </a:spcBef>
            </a:pPr>
            <a:r>
              <a:rPr sz="2400" dirty="0">
                <a:latin typeface="黑体"/>
                <a:cs typeface="黑体"/>
              </a:rPr>
              <a:t>英语是“用”的 不是“学”的</a:t>
            </a:r>
            <a:endParaRPr sz="2400">
              <a:latin typeface="黑体"/>
              <a:cs typeface="黑体"/>
            </a:endParaRPr>
          </a:p>
        </p:txBody>
      </p:sp>
      <p:sp>
        <p:nvSpPr>
          <p:cNvPr id="5" name="object 5"/>
          <p:cNvSpPr/>
          <p:nvPr/>
        </p:nvSpPr>
        <p:spPr>
          <a:xfrm>
            <a:off x="744492" y="2801204"/>
            <a:ext cx="2000249" cy="2443734"/>
          </a:xfrm>
          <a:prstGeom prst="rect">
            <a:avLst/>
          </a:prstGeom>
          <a:blipFill>
            <a:blip r:embed="rId2" cstate="print"/>
            <a:stretch>
              <a:fillRect/>
            </a:stretch>
          </a:blipFill>
        </p:spPr>
        <p:txBody>
          <a:bodyPr wrap="square" lIns="0" tIns="0" rIns="0" bIns="0" rtlCol="0"/>
          <a:lstStyle/>
          <a:p>
            <a:endParaRPr sz="1350"/>
          </a:p>
        </p:txBody>
      </p:sp>
      <p:sp>
        <p:nvSpPr>
          <p:cNvPr id="6" name="object 6"/>
          <p:cNvSpPr/>
          <p:nvPr/>
        </p:nvSpPr>
        <p:spPr>
          <a:xfrm>
            <a:off x="3978038" y="3149819"/>
            <a:ext cx="2084832" cy="1857375"/>
          </a:xfrm>
          <a:prstGeom prst="rect">
            <a:avLst/>
          </a:prstGeom>
          <a:blipFill>
            <a:blip r:embed="rId3" cstate="print"/>
            <a:stretch>
              <a:fillRect/>
            </a:stretch>
          </a:blipFill>
        </p:spPr>
        <p:txBody>
          <a:bodyPr wrap="square" lIns="0" tIns="0" rIns="0" bIns="0" rtlCol="0"/>
          <a:lstStyle/>
          <a:p>
            <a:endParaRPr sz="1350"/>
          </a:p>
        </p:txBody>
      </p:sp>
      <p:sp>
        <p:nvSpPr>
          <p:cNvPr id="7" name="object 7"/>
          <p:cNvSpPr/>
          <p:nvPr/>
        </p:nvSpPr>
        <p:spPr>
          <a:xfrm>
            <a:off x="6964697" y="3069810"/>
            <a:ext cx="1815083" cy="1978533"/>
          </a:xfrm>
          <a:prstGeom prst="rect">
            <a:avLst/>
          </a:prstGeom>
          <a:blipFill>
            <a:blip r:embed="rId4" cstate="print"/>
            <a:stretch>
              <a:fillRect/>
            </a:stretch>
          </a:blipFill>
        </p:spPr>
        <p:txBody>
          <a:bodyPr wrap="square" lIns="0" tIns="0" rIns="0" bIns="0" rtlCol="0"/>
          <a:lstStyle/>
          <a:p>
            <a:endParaRPr sz="1350"/>
          </a:p>
        </p:txBody>
      </p:sp>
      <p:sp>
        <p:nvSpPr>
          <p:cNvPr id="8" name="object 8"/>
          <p:cNvSpPr txBox="1"/>
          <p:nvPr/>
        </p:nvSpPr>
        <p:spPr>
          <a:xfrm>
            <a:off x="4363668" y="5408379"/>
            <a:ext cx="1391126" cy="379431"/>
          </a:xfrm>
          <a:prstGeom prst="rect">
            <a:avLst/>
          </a:prstGeom>
        </p:spPr>
        <p:txBody>
          <a:bodyPr vert="horz" wrap="square" lIns="0" tIns="10001" rIns="0" bIns="0" rtlCol="0">
            <a:spAutoFit/>
          </a:bodyPr>
          <a:lstStyle/>
          <a:p>
            <a:pPr marL="9525">
              <a:spcBef>
                <a:spcPts val="79"/>
              </a:spcBef>
            </a:pPr>
            <a:r>
              <a:rPr sz="2400" spc="-4" dirty="0">
                <a:latin typeface="黑体"/>
                <a:cs typeface="黑体"/>
              </a:rPr>
              <a:t>内功=算</a:t>
            </a:r>
            <a:r>
              <a:rPr sz="2400" dirty="0">
                <a:latin typeface="黑体"/>
                <a:cs typeface="黑体"/>
              </a:rPr>
              <a:t>法</a:t>
            </a:r>
            <a:endParaRPr sz="2400">
              <a:latin typeface="黑体"/>
              <a:cs typeface="黑体"/>
            </a:endParaRPr>
          </a:p>
        </p:txBody>
      </p:sp>
      <p:sp>
        <p:nvSpPr>
          <p:cNvPr id="9" name="object 9"/>
          <p:cNvSpPr txBox="1"/>
          <p:nvPr/>
        </p:nvSpPr>
        <p:spPr>
          <a:xfrm>
            <a:off x="7115031" y="5465529"/>
            <a:ext cx="1391126" cy="379431"/>
          </a:xfrm>
          <a:prstGeom prst="rect">
            <a:avLst/>
          </a:prstGeom>
        </p:spPr>
        <p:txBody>
          <a:bodyPr vert="horz" wrap="square" lIns="0" tIns="10001" rIns="0" bIns="0" rtlCol="0">
            <a:spAutoFit/>
          </a:bodyPr>
          <a:lstStyle/>
          <a:p>
            <a:pPr marL="9525">
              <a:spcBef>
                <a:spcPts val="79"/>
              </a:spcBef>
            </a:pPr>
            <a:r>
              <a:rPr sz="2400" spc="-4" dirty="0">
                <a:latin typeface="黑体"/>
                <a:cs typeface="黑体"/>
              </a:rPr>
              <a:t>外功=代</a:t>
            </a:r>
            <a:r>
              <a:rPr sz="2400" dirty="0">
                <a:latin typeface="黑体"/>
                <a:cs typeface="黑体"/>
              </a:rPr>
              <a:t>码</a:t>
            </a:r>
            <a:endParaRPr sz="2400">
              <a:latin typeface="黑体"/>
              <a:cs typeface="黑体"/>
            </a:endParaRPr>
          </a:p>
        </p:txBody>
      </p:sp>
      <p:sp>
        <p:nvSpPr>
          <p:cNvPr id="15" name="object 2">
            <a:extLst>
              <a:ext uri="{FF2B5EF4-FFF2-40B4-BE49-F238E27FC236}">
                <a16:creationId xmlns:a16="http://schemas.microsoft.com/office/drawing/2014/main" id="{D688F2C4-C60A-4201-A76D-E23A84FB4A12}"/>
              </a:ext>
            </a:extLst>
          </p:cNvPr>
          <p:cNvSpPr txBox="1"/>
          <p:nvPr/>
        </p:nvSpPr>
        <p:spPr>
          <a:xfrm>
            <a:off x="401918" y="1667203"/>
            <a:ext cx="4781074" cy="470802"/>
          </a:xfrm>
          <a:prstGeom prst="rect">
            <a:avLst/>
          </a:prstGeom>
        </p:spPr>
        <p:txBody>
          <a:bodyPr vert="horz" wrap="square" lIns="0" tIns="9049" rIns="0" bIns="0" rtlCol="0">
            <a:spAutoFit/>
          </a:bodyPr>
          <a:lstStyle/>
          <a:p>
            <a:pPr marR="3810" algn="r"/>
            <a:r>
              <a:rPr sz="3000" spc="-4" dirty="0">
                <a:latin typeface="黑体"/>
                <a:cs typeface="黑体"/>
              </a:rPr>
              <a:t>1.</a:t>
            </a:r>
            <a:r>
              <a:rPr sz="3000" spc="-38" dirty="0">
                <a:latin typeface="黑体"/>
                <a:cs typeface="黑体"/>
              </a:rPr>
              <a:t> </a:t>
            </a:r>
            <a:r>
              <a:rPr sz="3000" spc="-4" dirty="0">
                <a:latin typeface="黑体"/>
                <a:cs typeface="黑体"/>
              </a:rPr>
              <a:t>最好的资源往往是公开的</a:t>
            </a:r>
            <a:endParaRPr sz="3000" dirty="0">
              <a:latin typeface="黑体"/>
              <a:cs typeface="黑体"/>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064" y="1805588"/>
            <a:ext cx="7130415" cy="470802"/>
          </a:xfrm>
          <a:prstGeom prst="rect">
            <a:avLst/>
          </a:prstGeom>
        </p:spPr>
        <p:txBody>
          <a:bodyPr vert="horz" wrap="square" lIns="0" tIns="9049" rIns="0" bIns="0" rtlCol="0">
            <a:spAutoFit/>
          </a:bodyPr>
          <a:lstStyle/>
          <a:p>
            <a:pPr marR="3810" algn="r"/>
            <a:r>
              <a:rPr sz="3000" spc="-4" dirty="0">
                <a:latin typeface="黑体"/>
                <a:cs typeface="黑体"/>
              </a:rPr>
              <a:t>2.</a:t>
            </a:r>
            <a:r>
              <a:rPr sz="3000" spc="-26" dirty="0">
                <a:latin typeface="黑体"/>
                <a:cs typeface="黑体"/>
              </a:rPr>
              <a:t> </a:t>
            </a:r>
            <a:r>
              <a:rPr sz="3000" spc="-4" dirty="0" err="1">
                <a:latin typeface="黑体"/>
                <a:cs typeface="黑体"/>
              </a:rPr>
              <a:t>不要</a:t>
            </a:r>
            <a:r>
              <a:rPr lang="zh-CN" altLang="en-US" sz="3000" spc="-4" dirty="0">
                <a:latin typeface="黑体" panose="02010609060101010101" pitchFamily="49" charset="-122"/>
                <a:ea typeface="黑体" panose="02010609060101010101" pitchFamily="49" charset="-122"/>
                <a:cs typeface="黑体"/>
              </a:rPr>
              <a:t>只</a:t>
            </a:r>
            <a:r>
              <a:rPr sz="3000" spc="-4" dirty="0" err="1">
                <a:latin typeface="黑体"/>
                <a:cs typeface="黑体"/>
              </a:rPr>
              <a:t>看书、不要</a:t>
            </a:r>
            <a:r>
              <a:rPr lang="zh-CN" altLang="en-US" sz="3000" spc="-4" dirty="0">
                <a:latin typeface="黑体" panose="02010609060101010101" pitchFamily="49" charset="-122"/>
                <a:ea typeface="黑体" panose="02010609060101010101" pitchFamily="49" charset="-122"/>
                <a:cs typeface="黑体"/>
              </a:rPr>
              <a:t>只</a:t>
            </a:r>
            <a:r>
              <a:rPr sz="3000" spc="-4" dirty="0" err="1">
                <a:latin typeface="黑体"/>
                <a:cs typeface="黑体"/>
              </a:rPr>
              <a:t>看书、不要</a:t>
            </a:r>
            <a:r>
              <a:rPr lang="zh-CN" altLang="en-US" sz="3000" spc="-4" dirty="0">
                <a:latin typeface="黑体" panose="02010609060101010101" pitchFamily="49" charset="-122"/>
                <a:ea typeface="黑体" panose="02010609060101010101" pitchFamily="49" charset="-122"/>
                <a:cs typeface="黑体"/>
              </a:rPr>
              <a:t>只</a:t>
            </a:r>
            <a:r>
              <a:rPr sz="3000" spc="-4" dirty="0" err="1">
                <a:latin typeface="黑体"/>
                <a:cs typeface="黑体"/>
              </a:rPr>
              <a:t>看书</a:t>
            </a:r>
            <a:endParaRPr sz="3000" dirty="0">
              <a:latin typeface="黑体"/>
              <a:cs typeface="黑体"/>
            </a:endParaRPr>
          </a:p>
        </p:txBody>
      </p:sp>
      <p:sp>
        <p:nvSpPr>
          <p:cNvPr id="3" name="object 3"/>
          <p:cNvSpPr/>
          <p:nvPr/>
        </p:nvSpPr>
        <p:spPr>
          <a:xfrm>
            <a:off x="2641473" y="3461504"/>
            <a:ext cx="3522726" cy="2539524"/>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330327" y="3113773"/>
            <a:ext cx="2644988" cy="2073593"/>
          </a:xfrm>
          <a:prstGeom prst="rect">
            <a:avLst/>
          </a:prstGeom>
          <a:blipFill>
            <a:blip r:embed="rId3" cstate="print"/>
            <a:stretch>
              <a:fillRect/>
            </a:stretch>
          </a:blipFill>
        </p:spPr>
        <p:txBody>
          <a:bodyPr wrap="square" lIns="0" tIns="0" rIns="0" bIns="0" rtlCol="0"/>
          <a:lstStyle/>
          <a:p>
            <a:endParaRPr sz="1350"/>
          </a:p>
        </p:txBody>
      </p:sp>
      <p:sp>
        <p:nvSpPr>
          <p:cNvPr id="6" name="object 6"/>
          <p:cNvSpPr txBox="1"/>
          <p:nvPr/>
        </p:nvSpPr>
        <p:spPr>
          <a:xfrm rot="20520000">
            <a:off x="1344274" y="5085852"/>
            <a:ext cx="1564666" cy="384721"/>
          </a:xfrm>
          <a:prstGeom prst="rect">
            <a:avLst/>
          </a:prstGeom>
        </p:spPr>
        <p:txBody>
          <a:bodyPr vert="horz" wrap="square" lIns="0" tIns="0" rIns="0" bIns="0" rtlCol="0">
            <a:spAutoFit/>
          </a:bodyPr>
          <a:lstStyle/>
          <a:p>
            <a:pPr>
              <a:lnSpc>
                <a:spcPts val="2974"/>
              </a:lnSpc>
            </a:pPr>
            <a:r>
              <a:rPr sz="4444" spc="-45" baseline="-1406" dirty="0">
                <a:latin typeface="黑体"/>
                <a:cs typeface="黑体"/>
              </a:rPr>
              <a:t>荒</a:t>
            </a:r>
            <a:r>
              <a:rPr sz="2963" spc="-30" dirty="0">
                <a:latin typeface="黑体"/>
                <a:cs typeface="黑体"/>
              </a:rPr>
              <a:t>废数</a:t>
            </a:r>
            <a:r>
              <a:rPr sz="2963" spc="8" dirty="0">
                <a:latin typeface="黑体"/>
                <a:cs typeface="黑体"/>
              </a:rPr>
              <a:t>周</a:t>
            </a:r>
            <a:endParaRPr sz="2963">
              <a:latin typeface="黑体"/>
              <a:cs typeface="黑体"/>
            </a:endParaRPr>
          </a:p>
        </p:txBody>
      </p:sp>
      <p:sp>
        <p:nvSpPr>
          <p:cNvPr id="7" name="object 7"/>
          <p:cNvSpPr/>
          <p:nvPr/>
        </p:nvSpPr>
        <p:spPr>
          <a:xfrm>
            <a:off x="6139958" y="3113812"/>
            <a:ext cx="2891304" cy="2542184"/>
          </a:xfrm>
          <a:prstGeom prst="rect">
            <a:avLst/>
          </a:prstGeom>
          <a:blipFill>
            <a:blip r:embed="rId4" cstate="print"/>
            <a:stretch>
              <a:fillRect/>
            </a:stretch>
          </a:blipFill>
        </p:spPr>
        <p:txBody>
          <a:bodyPr wrap="square" lIns="0" tIns="0" rIns="0" bIns="0" rtlCol="0"/>
          <a:lstStyle/>
          <a:p>
            <a:endParaRPr sz="1350"/>
          </a:p>
        </p:txBody>
      </p:sp>
      <p:sp>
        <p:nvSpPr>
          <p:cNvPr id="8" name="object 8"/>
          <p:cNvSpPr txBox="1"/>
          <p:nvPr/>
        </p:nvSpPr>
        <p:spPr>
          <a:xfrm rot="1620000">
            <a:off x="6119533" y="5347131"/>
            <a:ext cx="1563280" cy="384721"/>
          </a:xfrm>
          <a:prstGeom prst="rect">
            <a:avLst/>
          </a:prstGeom>
        </p:spPr>
        <p:txBody>
          <a:bodyPr vert="horz" wrap="square" lIns="0" tIns="0" rIns="0" bIns="0" rtlCol="0">
            <a:spAutoFit/>
          </a:bodyPr>
          <a:lstStyle/>
          <a:p>
            <a:pPr>
              <a:lnSpc>
                <a:spcPts val="2974"/>
              </a:lnSpc>
            </a:pPr>
            <a:r>
              <a:rPr sz="4444" spc="-28" baseline="1406" dirty="0">
                <a:latin typeface="黑体"/>
                <a:cs typeface="黑体"/>
              </a:rPr>
              <a:t>失望</a:t>
            </a:r>
            <a:r>
              <a:rPr sz="2963" spc="-19" dirty="0">
                <a:latin typeface="黑体"/>
                <a:cs typeface="黑体"/>
              </a:rPr>
              <a:t>终</a:t>
            </a:r>
            <a:r>
              <a:rPr sz="2963" spc="8" dirty="0">
                <a:latin typeface="黑体"/>
                <a:cs typeface="黑体"/>
              </a:rPr>
              <a:t>生</a:t>
            </a:r>
            <a:endParaRPr sz="2963">
              <a:latin typeface="黑体"/>
              <a:cs typeface="黑体"/>
            </a:endParaRPr>
          </a:p>
        </p:txBody>
      </p:sp>
      <p:sp>
        <p:nvSpPr>
          <p:cNvPr id="9" name="object 9"/>
          <p:cNvSpPr txBox="1"/>
          <p:nvPr/>
        </p:nvSpPr>
        <p:spPr>
          <a:xfrm>
            <a:off x="3655485" y="6198558"/>
            <a:ext cx="1923574" cy="470802"/>
          </a:xfrm>
          <a:prstGeom prst="rect">
            <a:avLst/>
          </a:prstGeom>
        </p:spPr>
        <p:txBody>
          <a:bodyPr vert="horz" wrap="square" lIns="0" tIns="9049" rIns="0" bIns="0" rtlCol="0">
            <a:spAutoFit/>
          </a:bodyPr>
          <a:lstStyle/>
          <a:p>
            <a:pPr marL="9525">
              <a:spcBef>
                <a:spcPts val="71"/>
              </a:spcBef>
            </a:pPr>
            <a:r>
              <a:rPr sz="3000" dirty="0">
                <a:solidFill>
                  <a:srgbClr val="6F2F9F"/>
                </a:solidFill>
                <a:latin typeface="黑体"/>
                <a:cs typeface="黑体"/>
              </a:rPr>
              <a:t>真的假的</a:t>
            </a:r>
            <a:r>
              <a:rPr sz="3000" spc="-4" dirty="0">
                <a:solidFill>
                  <a:srgbClr val="6F2F9F"/>
                </a:solidFill>
                <a:latin typeface="黑体"/>
                <a:cs typeface="黑体"/>
              </a:rPr>
              <a:t>？</a:t>
            </a:r>
            <a:endParaRPr sz="3000">
              <a:latin typeface="黑体"/>
              <a:cs typeface="黑体"/>
            </a:endParaRPr>
          </a:p>
        </p:txBody>
      </p:sp>
      <p:sp>
        <p:nvSpPr>
          <p:cNvPr id="15" name="标题 14">
            <a:extLst>
              <a:ext uri="{FF2B5EF4-FFF2-40B4-BE49-F238E27FC236}">
                <a16:creationId xmlns:a16="http://schemas.microsoft.com/office/drawing/2014/main" id="{DEC626A8-0E7E-4954-B701-EE8A8B7D012D}"/>
              </a:ext>
            </a:extLst>
          </p:cNvPr>
          <p:cNvSpPr>
            <a:spLocks noGrp="1"/>
          </p:cNvSpPr>
          <p:nvPr>
            <p:ph type="ctrTitle"/>
          </p:nvPr>
        </p:nvSpPr>
        <p:spPr>
          <a:xfrm>
            <a:off x="395536" y="548680"/>
            <a:ext cx="7632848" cy="1152128"/>
          </a:xfrm>
        </p:spPr>
        <p:txBody>
          <a:bodyPr/>
          <a:lstStyle/>
          <a:p>
            <a:r>
              <a:rPr lang="zh-CN" altLang="en-US" dirty="0"/>
              <a:t>菜鸟筑</a:t>
            </a:r>
            <a:r>
              <a:rPr lang="zh-CN" altLang="en-US" spc="-4" dirty="0"/>
              <a:t>基</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983" y="4868648"/>
            <a:ext cx="7251114" cy="871873"/>
          </a:xfrm>
          <a:prstGeom prst="rect">
            <a:avLst/>
          </a:prstGeom>
        </p:spPr>
        <p:txBody>
          <a:bodyPr vert="horz" wrap="square" lIns="0" tIns="10001" rIns="0" bIns="0" rtlCol="0">
            <a:spAutoFit/>
          </a:bodyPr>
          <a:lstStyle/>
          <a:p>
            <a:pPr marL="9525" marR="3810">
              <a:spcBef>
                <a:spcPts val="79"/>
              </a:spcBef>
            </a:pPr>
            <a:r>
              <a:rPr sz="2800" dirty="0" err="1">
                <a:latin typeface="黑体"/>
                <a:cs typeface="黑体"/>
              </a:rPr>
              <a:t>好书</a:t>
            </a:r>
            <a:r>
              <a:rPr sz="2800" dirty="0" err="1">
                <a:latin typeface="黑体" panose="02010609060101010101" pitchFamily="49" charset="-122"/>
                <a:ea typeface="黑体" panose="02010609060101010101" pitchFamily="49" charset="-122"/>
                <a:cs typeface="黑体"/>
              </a:rPr>
              <a:t>不</a:t>
            </a:r>
            <a:r>
              <a:rPr lang="zh-CN" altLang="en-US" sz="2800" dirty="0">
                <a:latin typeface="黑体" panose="02010609060101010101" pitchFamily="49" charset="-122"/>
                <a:ea typeface="黑体" panose="02010609060101010101" pitchFamily="49" charset="-122"/>
                <a:cs typeface="黑体"/>
              </a:rPr>
              <a:t>一定</a:t>
            </a:r>
            <a:r>
              <a:rPr sz="2800" dirty="0" err="1">
                <a:latin typeface="黑体" panose="02010609060101010101" pitchFamily="49" charset="-122"/>
                <a:ea typeface="黑体" panose="02010609060101010101" pitchFamily="49" charset="-122"/>
                <a:cs typeface="黑体"/>
              </a:rPr>
              <a:t>是用来“啃</a:t>
            </a:r>
            <a:r>
              <a:rPr sz="2800" dirty="0">
                <a:latin typeface="黑体" panose="02010609060101010101" pitchFamily="49" charset="-122"/>
                <a:ea typeface="黑体" panose="02010609060101010101" pitchFamily="49" charset="-122"/>
                <a:cs typeface="黑体"/>
              </a:rPr>
              <a:t>”</a:t>
            </a:r>
            <a:r>
              <a:rPr sz="2800" spc="-79" dirty="0">
                <a:latin typeface="黑体" panose="02010609060101010101" pitchFamily="49" charset="-122"/>
                <a:ea typeface="黑体" panose="02010609060101010101" pitchFamily="49" charset="-122"/>
                <a:cs typeface="黑体"/>
              </a:rPr>
              <a:t> </a:t>
            </a:r>
            <a:r>
              <a:rPr sz="2800" dirty="0">
                <a:latin typeface="黑体" panose="02010609060101010101" pitchFamily="49" charset="-122"/>
                <a:ea typeface="黑体" panose="02010609060101010101" pitchFamily="49" charset="-122"/>
                <a:cs typeface="黑体"/>
              </a:rPr>
              <a:t>的，</a:t>
            </a:r>
            <a:r>
              <a:rPr lang="zh-CN" altLang="en-US" sz="2800" dirty="0">
                <a:latin typeface="黑体" panose="02010609060101010101" pitchFamily="49" charset="-122"/>
                <a:ea typeface="黑体" panose="02010609060101010101" pitchFamily="49" charset="-122"/>
                <a:cs typeface="黑体"/>
              </a:rPr>
              <a:t>还可以</a:t>
            </a:r>
            <a:r>
              <a:rPr sz="2800" dirty="0" err="1">
                <a:latin typeface="黑体"/>
                <a:cs typeface="黑体"/>
              </a:rPr>
              <a:t>是用来</a:t>
            </a:r>
            <a:r>
              <a:rPr sz="2800" dirty="0" err="1">
                <a:solidFill>
                  <a:srgbClr val="6F2F9F"/>
                </a:solidFill>
                <a:latin typeface="黑体"/>
                <a:cs typeface="黑体"/>
              </a:rPr>
              <a:t>“查</a:t>
            </a:r>
            <a:r>
              <a:rPr sz="2800" dirty="0">
                <a:solidFill>
                  <a:srgbClr val="6F2F9F"/>
                </a:solidFill>
                <a:latin typeface="黑体"/>
                <a:cs typeface="黑体"/>
              </a:rPr>
              <a:t>” </a:t>
            </a:r>
            <a:r>
              <a:rPr sz="2800" dirty="0">
                <a:latin typeface="黑体"/>
                <a:cs typeface="黑体"/>
              </a:rPr>
              <a:t>的</a:t>
            </a:r>
          </a:p>
        </p:txBody>
      </p:sp>
      <p:sp>
        <p:nvSpPr>
          <p:cNvPr id="4" name="object 4"/>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特</a:t>
            </a:r>
            <a:r>
              <a:rPr spc="-4" dirty="0"/>
              <a:t>例</a:t>
            </a:r>
          </a:p>
        </p:txBody>
      </p:sp>
      <p:sp>
        <p:nvSpPr>
          <p:cNvPr id="11" name="文本占位符 10">
            <a:extLst>
              <a:ext uri="{FF2B5EF4-FFF2-40B4-BE49-F238E27FC236}">
                <a16:creationId xmlns:a16="http://schemas.microsoft.com/office/drawing/2014/main" id="{0EB351A9-A8A7-4E32-A21F-C1959203C1D9}"/>
              </a:ext>
            </a:extLst>
          </p:cNvPr>
          <p:cNvSpPr>
            <a:spLocks noGrp="1"/>
          </p:cNvSpPr>
          <p:nvPr>
            <p:ph type="body" sz="quarter" idx="14"/>
          </p:nvPr>
        </p:nvSpPr>
        <p:spPr>
          <a:xfrm>
            <a:off x="395536" y="1649459"/>
            <a:ext cx="8425184" cy="1943077"/>
          </a:xfrm>
        </p:spPr>
        <p:txBody>
          <a:bodyPr/>
          <a:lstStyle/>
          <a:p>
            <a:pPr marL="9525">
              <a:spcBef>
                <a:spcPts val="75"/>
              </a:spcBef>
            </a:pPr>
            <a:r>
              <a:rPr lang="en-US" altLang="zh-CN" dirty="0">
                <a:latin typeface="黑体"/>
                <a:cs typeface="黑体"/>
              </a:rPr>
              <a:t>1</a:t>
            </a:r>
            <a:r>
              <a:rPr lang="zh-CN" altLang="en-US" dirty="0">
                <a:latin typeface="黑体"/>
                <a:cs typeface="黑体"/>
              </a:rPr>
              <a:t>、已有明确研究方向</a:t>
            </a:r>
          </a:p>
          <a:p>
            <a:pPr marL="9525"/>
            <a:r>
              <a:rPr lang="en-US" altLang="zh-CN" dirty="0">
                <a:latin typeface="黑体"/>
                <a:cs typeface="黑体"/>
              </a:rPr>
              <a:t>2</a:t>
            </a:r>
            <a:r>
              <a:rPr lang="zh-CN" altLang="en-US" dirty="0">
                <a:latin typeface="黑体"/>
                <a:cs typeface="黑体"/>
              </a:rPr>
              <a:t>、已有高人指路给出必读书目</a:t>
            </a:r>
          </a:p>
          <a:p>
            <a:pPr marL="9525"/>
            <a:r>
              <a:rPr lang="en-US" altLang="zh-CN" dirty="0">
                <a:latin typeface="黑体"/>
                <a:cs typeface="黑体"/>
              </a:rPr>
              <a:t>3</a:t>
            </a:r>
            <a:r>
              <a:rPr lang="zh-CN" altLang="en-US" dirty="0">
                <a:latin typeface="黑体"/>
                <a:cs typeface="黑体"/>
              </a:rPr>
              <a:t>、不求“甚解”</a:t>
            </a:r>
          </a:p>
          <a:p>
            <a:endParaRPr lang="zh-CN" altLang="en-US" dirty="0"/>
          </a:p>
        </p:txBody>
      </p:sp>
      <p:sp>
        <p:nvSpPr>
          <p:cNvPr id="6" name="object 6"/>
          <p:cNvSpPr/>
          <p:nvPr/>
        </p:nvSpPr>
        <p:spPr>
          <a:xfrm>
            <a:off x="3979274" y="3598803"/>
            <a:ext cx="465296" cy="830104"/>
          </a:xfrm>
          <a:custGeom>
            <a:avLst/>
            <a:gdLst/>
            <a:ahLst/>
            <a:cxnLst/>
            <a:rect l="l" t="t" r="r" b="b"/>
            <a:pathLst>
              <a:path w="620395" h="1106804">
                <a:moveTo>
                  <a:pt x="464819" y="795527"/>
                </a:moveTo>
                <a:lnTo>
                  <a:pt x="155447" y="795527"/>
                </a:lnTo>
                <a:lnTo>
                  <a:pt x="155447" y="0"/>
                </a:lnTo>
                <a:lnTo>
                  <a:pt x="464819" y="0"/>
                </a:lnTo>
                <a:lnTo>
                  <a:pt x="464819" y="795527"/>
                </a:lnTo>
                <a:close/>
              </a:path>
              <a:path w="620395" h="1106804">
                <a:moveTo>
                  <a:pt x="309371" y="1106424"/>
                </a:moveTo>
                <a:lnTo>
                  <a:pt x="0" y="795527"/>
                </a:lnTo>
                <a:lnTo>
                  <a:pt x="620267" y="795527"/>
                </a:lnTo>
                <a:lnTo>
                  <a:pt x="309371" y="1106424"/>
                </a:lnTo>
                <a:close/>
              </a:path>
            </a:pathLst>
          </a:custGeom>
          <a:solidFill>
            <a:srgbClr val="6F2F9F"/>
          </a:solidFill>
        </p:spPr>
        <p:txBody>
          <a:bodyPr wrap="square" lIns="0" tIns="0" rIns="0" bIns="0" rtlCol="0"/>
          <a:lstStyle/>
          <a:p>
            <a:endParaRPr sz="1350"/>
          </a:p>
        </p:txBody>
      </p:sp>
      <p:sp>
        <p:nvSpPr>
          <p:cNvPr id="7" name="object 7"/>
          <p:cNvSpPr/>
          <p:nvPr/>
        </p:nvSpPr>
        <p:spPr>
          <a:xfrm>
            <a:off x="3967405" y="3593640"/>
            <a:ext cx="489109" cy="841534"/>
          </a:xfrm>
          <a:custGeom>
            <a:avLst/>
            <a:gdLst/>
            <a:ahLst/>
            <a:cxnLst/>
            <a:rect l="l" t="t" r="r" b="b"/>
            <a:pathLst>
              <a:path w="652145" h="1122045">
                <a:moveTo>
                  <a:pt x="164211" y="802220"/>
                </a:moveTo>
                <a:lnTo>
                  <a:pt x="164211" y="0"/>
                </a:lnTo>
                <a:lnTo>
                  <a:pt x="487349" y="0"/>
                </a:lnTo>
                <a:lnTo>
                  <a:pt x="487349" y="6349"/>
                </a:lnTo>
                <a:lnTo>
                  <a:pt x="176911" y="6349"/>
                </a:lnTo>
                <a:lnTo>
                  <a:pt x="170561" y="12699"/>
                </a:lnTo>
                <a:lnTo>
                  <a:pt x="176911" y="12699"/>
                </a:lnTo>
                <a:lnTo>
                  <a:pt x="176911" y="795870"/>
                </a:lnTo>
                <a:lnTo>
                  <a:pt x="170561" y="795870"/>
                </a:lnTo>
                <a:lnTo>
                  <a:pt x="164211" y="802220"/>
                </a:lnTo>
                <a:close/>
              </a:path>
              <a:path w="652145" h="1122045">
                <a:moveTo>
                  <a:pt x="176911" y="12699"/>
                </a:moveTo>
                <a:lnTo>
                  <a:pt x="170561" y="12699"/>
                </a:lnTo>
                <a:lnTo>
                  <a:pt x="176911" y="6349"/>
                </a:lnTo>
                <a:lnTo>
                  <a:pt x="176911" y="12699"/>
                </a:lnTo>
                <a:close/>
              </a:path>
              <a:path w="652145" h="1122045">
                <a:moveTo>
                  <a:pt x="474649" y="12699"/>
                </a:moveTo>
                <a:lnTo>
                  <a:pt x="176911" y="12699"/>
                </a:lnTo>
                <a:lnTo>
                  <a:pt x="176911" y="6349"/>
                </a:lnTo>
                <a:lnTo>
                  <a:pt x="474649" y="6349"/>
                </a:lnTo>
                <a:lnTo>
                  <a:pt x="474649" y="12699"/>
                </a:lnTo>
                <a:close/>
              </a:path>
              <a:path w="652145" h="1122045">
                <a:moveTo>
                  <a:pt x="620890" y="808570"/>
                </a:moveTo>
                <a:lnTo>
                  <a:pt x="474649" y="808570"/>
                </a:lnTo>
                <a:lnTo>
                  <a:pt x="474649" y="6349"/>
                </a:lnTo>
                <a:lnTo>
                  <a:pt x="480999" y="12699"/>
                </a:lnTo>
                <a:lnTo>
                  <a:pt x="487349" y="12699"/>
                </a:lnTo>
                <a:lnTo>
                  <a:pt x="487349" y="795870"/>
                </a:lnTo>
                <a:lnTo>
                  <a:pt x="480999" y="795870"/>
                </a:lnTo>
                <a:lnTo>
                  <a:pt x="487349" y="802220"/>
                </a:lnTo>
                <a:lnTo>
                  <a:pt x="627240" y="802220"/>
                </a:lnTo>
                <a:lnTo>
                  <a:pt x="620890" y="808570"/>
                </a:lnTo>
                <a:close/>
              </a:path>
              <a:path w="652145" h="1122045">
                <a:moveTo>
                  <a:pt x="487349" y="12699"/>
                </a:moveTo>
                <a:lnTo>
                  <a:pt x="480999" y="12699"/>
                </a:lnTo>
                <a:lnTo>
                  <a:pt x="474649" y="6349"/>
                </a:lnTo>
                <a:lnTo>
                  <a:pt x="487349" y="6349"/>
                </a:lnTo>
                <a:lnTo>
                  <a:pt x="487349" y="12699"/>
                </a:lnTo>
                <a:close/>
              </a:path>
              <a:path w="652145" h="1122045">
                <a:moveTo>
                  <a:pt x="325780" y="1121638"/>
                </a:moveTo>
                <a:lnTo>
                  <a:pt x="0" y="795870"/>
                </a:lnTo>
                <a:lnTo>
                  <a:pt x="164211" y="795870"/>
                </a:lnTo>
                <a:lnTo>
                  <a:pt x="164211" y="797725"/>
                </a:lnTo>
                <a:lnTo>
                  <a:pt x="19824" y="797725"/>
                </a:lnTo>
                <a:lnTo>
                  <a:pt x="15341" y="808570"/>
                </a:lnTo>
                <a:lnTo>
                  <a:pt x="30670" y="808570"/>
                </a:lnTo>
                <a:lnTo>
                  <a:pt x="325780" y="1103680"/>
                </a:lnTo>
                <a:lnTo>
                  <a:pt x="321284" y="1108176"/>
                </a:lnTo>
                <a:lnTo>
                  <a:pt x="339242" y="1108176"/>
                </a:lnTo>
                <a:lnTo>
                  <a:pt x="325780" y="1121638"/>
                </a:lnTo>
                <a:close/>
              </a:path>
              <a:path w="652145" h="1122045">
                <a:moveTo>
                  <a:pt x="176911" y="802220"/>
                </a:moveTo>
                <a:lnTo>
                  <a:pt x="164211" y="802220"/>
                </a:lnTo>
                <a:lnTo>
                  <a:pt x="170561" y="795870"/>
                </a:lnTo>
                <a:lnTo>
                  <a:pt x="176911" y="795870"/>
                </a:lnTo>
                <a:lnTo>
                  <a:pt x="176911" y="802220"/>
                </a:lnTo>
                <a:close/>
              </a:path>
              <a:path w="652145" h="1122045">
                <a:moveTo>
                  <a:pt x="487349" y="802220"/>
                </a:moveTo>
                <a:lnTo>
                  <a:pt x="480999" y="795870"/>
                </a:lnTo>
                <a:lnTo>
                  <a:pt x="487349" y="795870"/>
                </a:lnTo>
                <a:lnTo>
                  <a:pt x="487349" y="802220"/>
                </a:lnTo>
                <a:close/>
              </a:path>
              <a:path w="652145" h="1122045">
                <a:moveTo>
                  <a:pt x="627240" y="802220"/>
                </a:moveTo>
                <a:lnTo>
                  <a:pt x="487349" y="802220"/>
                </a:lnTo>
                <a:lnTo>
                  <a:pt x="487349" y="795870"/>
                </a:lnTo>
                <a:lnTo>
                  <a:pt x="651560" y="795870"/>
                </a:lnTo>
                <a:lnTo>
                  <a:pt x="649706" y="797725"/>
                </a:lnTo>
                <a:lnTo>
                  <a:pt x="631736" y="797725"/>
                </a:lnTo>
                <a:lnTo>
                  <a:pt x="627240" y="802220"/>
                </a:lnTo>
                <a:close/>
              </a:path>
              <a:path w="652145" h="1122045">
                <a:moveTo>
                  <a:pt x="30670" y="808570"/>
                </a:moveTo>
                <a:lnTo>
                  <a:pt x="15341" y="808570"/>
                </a:lnTo>
                <a:lnTo>
                  <a:pt x="19824" y="797725"/>
                </a:lnTo>
                <a:lnTo>
                  <a:pt x="30670" y="808570"/>
                </a:lnTo>
                <a:close/>
              </a:path>
              <a:path w="652145" h="1122045">
                <a:moveTo>
                  <a:pt x="176911" y="808570"/>
                </a:moveTo>
                <a:lnTo>
                  <a:pt x="30670" y="808570"/>
                </a:lnTo>
                <a:lnTo>
                  <a:pt x="19824" y="797725"/>
                </a:lnTo>
                <a:lnTo>
                  <a:pt x="164211" y="797725"/>
                </a:lnTo>
                <a:lnTo>
                  <a:pt x="164211" y="802220"/>
                </a:lnTo>
                <a:lnTo>
                  <a:pt x="176911" y="802220"/>
                </a:lnTo>
                <a:lnTo>
                  <a:pt x="176911" y="808570"/>
                </a:lnTo>
                <a:close/>
              </a:path>
              <a:path w="652145" h="1122045">
                <a:moveTo>
                  <a:pt x="339242" y="1108176"/>
                </a:moveTo>
                <a:lnTo>
                  <a:pt x="330276" y="1108176"/>
                </a:lnTo>
                <a:lnTo>
                  <a:pt x="325780" y="1103680"/>
                </a:lnTo>
                <a:lnTo>
                  <a:pt x="631736" y="797725"/>
                </a:lnTo>
                <a:lnTo>
                  <a:pt x="636219" y="808570"/>
                </a:lnTo>
                <a:lnTo>
                  <a:pt x="638860" y="808570"/>
                </a:lnTo>
                <a:lnTo>
                  <a:pt x="339242" y="1108176"/>
                </a:lnTo>
                <a:close/>
              </a:path>
              <a:path w="652145" h="1122045">
                <a:moveTo>
                  <a:pt x="638860" y="808570"/>
                </a:moveTo>
                <a:lnTo>
                  <a:pt x="636219" y="808570"/>
                </a:lnTo>
                <a:lnTo>
                  <a:pt x="631736" y="797725"/>
                </a:lnTo>
                <a:lnTo>
                  <a:pt x="649706" y="797725"/>
                </a:lnTo>
                <a:lnTo>
                  <a:pt x="638860" y="808570"/>
                </a:lnTo>
                <a:close/>
              </a:path>
              <a:path w="652145" h="1122045">
                <a:moveTo>
                  <a:pt x="330276" y="1108176"/>
                </a:moveTo>
                <a:lnTo>
                  <a:pt x="321284" y="1108176"/>
                </a:lnTo>
                <a:lnTo>
                  <a:pt x="325780" y="1103680"/>
                </a:lnTo>
                <a:lnTo>
                  <a:pt x="330276" y="1108176"/>
                </a:lnTo>
                <a:close/>
              </a:path>
            </a:pathLst>
          </a:custGeom>
          <a:solidFill>
            <a:srgbClr val="41709C"/>
          </a:solidFill>
        </p:spPr>
        <p:txBody>
          <a:bodyPr wrap="square" lIns="0" tIns="0" rIns="0" bIns="0" rtlCol="0"/>
          <a:lstStyle/>
          <a:p>
            <a:endParaRPr sz="1350"/>
          </a:p>
        </p:txBody>
      </p:sp>
      <p:sp>
        <p:nvSpPr>
          <p:cNvPr id="8" name="object 8"/>
          <p:cNvSpPr txBox="1"/>
          <p:nvPr/>
        </p:nvSpPr>
        <p:spPr>
          <a:xfrm>
            <a:off x="4116223" y="3729847"/>
            <a:ext cx="190500" cy="425116"/>
          </a:xfrm>
          <a:prstGeom prst="rect">
            <a:avLst/>
          </a:prstGeom>
        </p:spPr>
        <p:txBody>
          <a:bodyPr vert="horz" wrap="square" lIns="0" tIns="9525" rIns="0" bIns="0" rtlCol="0">
            <a:spAutoFit/>
          </a:bodyPr>
          <a:lstStyle/>
          <a:p>
            <a:pPr marL="9525" marR="3810">
              <a:spcBef>
                <a:spcPts val="75"/>
              </a:spcBef>
            </a:pPr>
            <a:r>
              <a:rPr sz="1350" dirty="0">
                <a:solidFill>
                  <a:srgbClr val="FFFFFF"/>
                </a:solidFill>
                <a:latin typeface="宋体"/>
                <a:cs typeface="宋体"/>
              </a:rPr>
              <a:t>总 结</a:t>
            </a:r>
            <a:endParaRPr sz="1350" dirty="0">
              <a:latin typeface="宋体"/>
              <a:cs typeface="宋体"/>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菜鸟筑</a:t>
            </a:r>
            <a:r>
              <a:rPr spc="-4" dirty="0"/>
              <a:t>基</a:t>
            </a:r>
          </a:p>
        </p:txBody>
      </p:sp>
      <p:sp>
        <p:nvSpPr>
          <p:cNvPr id="3" name="object 3"/>
          <p:cNvSpPr txBox="1"/>
          <p:nvPr/>
        </p:nvSpPr>
        <p:spPr>
          <a:xfrm>
            <a:off x="418281" y="1572973"/>
            <a:ext cx="5543074"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3.</a:t>
            </a:r>
            <a:r>
              <a:rPr sz="3000" spc="-26" dirty="0">
                <a:latin typeface="黑体"/>
                <a:cs typeface="黑体"/>
              </a:rPr>
              <a:t> </a:t>
            </a:r>
            <a:r>
              <a:rPr sz="3000" spc="-4" dirty="0">
                <a:latin typeface="黑体"/>
                <a:cs typeface="黑体"/>
              </a:rPr>
              <a:t>找对好基友，</a:t>
            </a:r>
            <a:r>
              <a:rPr sz="3000" spc="-4" dirty="0">
                <a:solidFill>
                  <a:srgbClr val="6F2F9F"/>
                </a:solidFill>
                <a:latin typeface="黑体"/>
                <a:cs typeface="黑体"/>
              </a:rPr>
              <a:t>连滚带爬</a:t>
            </a:r>
            <a:r>
              <a:rPr sz="3000" spc="-4" dirty="0">
                <a:latin typeface="黑体"/>
                <a:cs typeface="黑体"/>
              </a:rPr>
              <a:t>往前走</a:t>
            </a:r>
            <a:endParaRPr sz="3000" dirty="0">
              <a:latin typeface="黑体"/>
              <a:cs typeface="黑体"/>
            </a:endParaRPr>
          </a:p>
        </p:txBody>
      </p:sp>
      <p:sp>
        <p:nvSpPr>
          <p:cNvPr id="4" name="object 4"/>
          <p:cNvSpPr txBox="1"/>
          <p:nvPr/>
        </p:nvSpPr>
        <p:spPr>
          <a:xfrm>
            <a:off x="418281" y="5105124"/>
            <a:ext cx="2457926" cy="748762"/>
          </a:xfrm>
          <a:prstGeom prst="rect">
            <a:avLst/>
          </a:prstGeom>
        </p:spPr>
        <p:txBody>
          <a:bodyPr vert="horz" wrap="square" lIns="0" tIns="10001" rIns="0" bIns="0" rtlCol="0">
            <a:spAutoFit/>
          </a:bodyPr>
          <a:lstStyle/>
          <a:p>
            <a:pPr marL="9525" marR="3810">
              <a:spcBef>
                <a:spcPts val="79"/>
              </a:spcBef>
            </a:pPr>
            <a:r>
              <a:rPr sz="2400" spc="-4" dirty="0">
                <a:latin typeface="黑体"/>
                <a:cs typeface="黑体"/>
              </a:rPr>
              <a:t>推翻了BP算法的B</a:t>
            </a:r>
            <a:r>
              <a:rPr sz="2400" dirty="0">
                <a:latin typeface="黑体"/>
                <a:cs typeface="黑体"/>
              </a:rPr>
              <a:t>P 算法之父</a:t>
            </a:r>
            <a:endParaRPr sz="2400">
              <a:latin typeface="黑体"/>
              <a:cs typeface="黑体"/>
            </a:endParaRPr>
          </a:p>
        </p:txBody>
      </p:sp>
      <p:sp>
        <p:nvSpPr>
          <p:cNvPr id="5" name="object 5"/>
          <p:cNvSpPr txBox="1"/>
          <p:nvPr/>
        </p:nvSpPr>
        <p:spPr>
          <a:xfrm>
            <a:off x="3851920" y="5853886"/>
            <a:ext cx="4439126" cy="748762"/>
          </a:xfrm>
          <a:prstGeom prst="rect">
            <a:avLst/>
          </a:prstGeom>
        </p:spPr>
        <p:txBody>
          <a:bodyPr vert="horz" wrap="square" lIns="0" tIns="10001" rIns="0" bIns="0" rtlCol="0">
            <a:spAutoFit/>
          </a:bodyPr>
          <a:lstStyle/>
          <a:p>
            <a:pPr marL="9525" marR="3810">
              <a:spcBef>
                <a:spcPts val="79"/>
              </a:spcBef>
            </a:pPr>
            <a:r>
              <a:rPr sz="2400" dirty="0">
                <a:latin typeface="黑体"/>
                <a:cs typeface="黑体"/>
              </a:rPr>
              <a:t>发</a:t>
            </a:r>
            <a:r>
              <a:rPr sz="2400" spc="-4" dirty="0">
                <a:latin typeface="黑体"/>
                <a:cs typeface="黑体"/>
              </a:rPr>
              <a:t>best</a:t>
            </a:r>
            <a:r>
              <a:rPr sz="2400" spc="-49" dirty="0">
                <a:latin typeface="黑体"/>
                <a:cs typeface="黑体"/>
              </a:rPr>
              <a:t> </a:t>
            </a:r>
            <a:r>
              <a:rPr sz="2400" spc="-4" dirty="0">
                <a:latin typeface="黑体"/>
                <a:cs typeface="黑体"/>
              </a:rPr>
              <a:t>paper</a:t>
            </a:r>
            <a:r>
              <a:rPr sz="2400" dirty="0">
                <a:latin typeface="黑体"/>
                <a:cs typeface="黑体"/>
              </a:rPr>
              <a:t>像一般人发</a:t>
            </a:r>
            <a:r>
              <a:rPr sz="2400" spc="-4" dirty="0">
                <a:latin typeface="黑体"/>
                <a:cs typeface="黑体"/>
              </a:rPr>
              <a:t>paper</a:t>
            </a:r>
            <a:r>
              <a:rPr sz="2400" dirty="0">
                <a:latin typeface="黑体"/>
                <a:cs typeface="黑体"/>
              </a:rPr>
              <a:t>一 样容易的神奇学霸</a:t>
            </a:r>
            <a:endParaRPr sz="2400">
              <a:latin typeface="黑体"/>
              <a:cs typeface="黑体"/>
            </a:endParaRPr>
          </a:p>
        </p:txBody>
      </p:sp>
      <p:sp>
        <p:nvSpPr>
          <p:cNvPr id="7" name="object 7"/>
          <p:cNvSpPr/>
          <p:nvPr/>
        </p:nvSpPr>
        <p:spPr>
          <a:xfrm>
            <a:off x="685801" y="2387726"/>
            <a:ext cx="1992248" cy="2473452"/>
          </a:xfrm>
          <a:prstGeom prst="rect">
            <a:avLst/>
          </a:prstGeom>
          <a:blipFill>
            <a:blip r:embed="rId3" cstate="print"/>
            <a:stretch>
              <a:fillRect/>
            </a:stretch>
          </a:blipFill>
        </p:spPr>
        <p:txBody>
          <a:bodyPr wrap="square" lIns="0" tIns="0" rIns="0" bIns="0" rtlCol="0"/>
          <a:lstStyle/>
          <a:p>
            <a:endParaRPr sz="1350"/>
          </a:p>
        </p:txBody>
      </p:sp>
      <p:pic>
        <p:nvPicPr>
          <p:cNvPr id="13" name="图片 12">
            <a:extLst>
              <a:ext uri="{FF2B5EF4-FFF2-40B4-BE49-F238E27FC236}">
                <a16:creationId xmlns:a16="http://schemas.microsoft.com/office/drawing/2014/main" id="{2141FA62-9C83-42E0-80A8-0C09A4600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152" y="2387726"/>
            <a:ext cx="4158406" cy="296831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9752" y="2420888"/>
            <a:ext cx="5040560" cy="1724029"/>
          </a:xfrm>
          <a:prstGeom prst="rect">
            <a:avLst/>
          </a:prstGeom>
        </p:spPr>
        <p:txBody>
          <a:bodyPr vert="horz" wrap="square" lIns="0" tIns="10001" rIns="0" bIns="0" rtlCol="0">
            <a:spAutoFit/>
          </a:bodyPr>
          <a:lstStyle/>
          <a:p>
            <a:pPr marL="619125">
              <a:spcBef>
                <a:spcPts val="79"/>
              </a:spcBef>
            </a:pPr>
            <a:r>
              <a:rPr sz="2400" dirty="0">
                <a:solidFill>
                  <a:srgbClr val="6F2F9F"/>
                </a:solidFill>
                <a:latin typeface="黑体"/>
                <a:cs typeface="黑体"/>
              </a:rPr>
              <a:t>不要停留太久</a:t>
            </a:r>
            <a:r>
              <a:rPr sz="2400" dirty="0">
                <a:latin typeface="黑体"/>
                <a:cs typeface="黑体"/>
              </a:rPr>
              <a:t>，建议：</a:t>
            </a:r>
          </a:p>
          <a:p>
            <a:pPr marL="9525" marR="3810" algn="ctr">
              <a:lnSpc>
                <a:spcPct val="200000"/>
              </a:lnSpc>
            </a:pPr>
            <a:r>
              <a:rPr sz="2400" dirty="0" err="1">
                <a:latin typeface="黑体"/>
              </a:rPr>
              <a:t>完成</a:t>
            </a:r>
            <a:r>
              <a:rPr sz="2400" dirty="0">
                <a:latin typeface="黑体"/>
              </a:rPr>
              <a:t>《</a:t>
            </a:r>
            <a:r>
              <a:rPr lang="zh-CN" altLang="en-US" sz="2400" dirty="0">
                <a:latin typeface="黑体" panose="02010609060101010101" pitchFamily="49" charset="-122"/>
                <a:ea typeface="黑体" panose="02010609060101010101" pitchFamily="49" charset="-122"/>
              </a:rPr>
              <a:t>人工智能之机器</a:t>
            </a:r>
            <a:r>
              <a:rPr sz="2400" dirty="0" err="1">
                <a:latin typeface="黑体"/>
              </a:rPr>
              <a:t>学习》</a:t>
            </a:r>
            <a:r>
              <a:rPr sz="2400" spc="-4" dirty="0" err="1">
                <a:latin typeface="黑体"/>
                <a:cs typeface="黑体"/>
              </a:rPr>
              <a:t>课</a:t>
            </a:r>
            <a:r>
              <a:rPr sz="2400" dirty="0" err="1">
                <a:latin typeface="黑体"/>
                <a:cs typeface="黑体"/>
              </a:rPr>
              <a:t>程</a:t>
            </a:r>
            <a:r>
              <a:rPr sz="2400" dirty="0">
                <a:latin typeface="黑体"/>
                <a:cs typeface="黑体"/>
              </a:rPr>
              <a:t> </a:t>
            </a:r>
            <a:r>
              <a:rPr sz="2400" dirty="0" err="1">
                <a:latin typeface="黑体"/>
                <a:cs typeface="黑体"/>
              </a:rPr>
              <a:t>后即可进入下一阶段展开</a:t>
            </a:r>
            <a:r>
              <a:rPr sz="2400" dirty="0" err="1">
                <a:solidFill>
                  <a:srgbClr val="6F2F9F"/>
                </a:solidFill>
                <a:latin typeface="黑体"/>
                <a:cs typeface="黑体"/>
              </a:rPr>
              <a:t>实践</a:t>
            </a:r>
            <a:endParaRPr sz="2400" dirty="0">
              <a:latin typeface="黑体"/>
              <a:cs typeface="黑体"/>
            </a:endParaRPr>
          </a:p>
        </p:txBody>
      </p:sp>
      <p:sp>
        <p:nvSpPr>
          <p:cNvPr id="3" name="object 3"/>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本阶段总</a:t>
            </a:r>
            <a:r>
              <a:rPr spc="-4" dirty="0"/>
              <a:t>结</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初入江</a:t>
            </a:r>
            <a:r>
              <a:rPr spc="-4" dirty="0"/>
              <a:t>湖</a:t>
            </a:r>
          </a:p>
        </p:txBody>
      </p:sp>
      <p:sp>
        <p:nvSpPr>
          <p:cNvPr id="3" name="object 3"/>
          <p:cNvSpPr txBox="1"/>
          <p:nvPr/>
        </p:nvSpPr>
        <p:spPr>
          <a:xfrm>
            <a:off x="395536" y="1482294"/>
            <a:ext cx="4781550"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1.</a:t>
            </a:r>
            <a:r>
              <a:rPr sz="3000" spc="-30" dirty="0">
                <a:latin typeface="黑体"/>
                <a:cs typeface="黑体"/>
              </a:rPr>
              <a:t> </a:t>
            </a:r>
            <a:r>
              <a:rPr sz="3000" spc="-4" dirty="0">
                <a:latin typeface="黑体"/>
                <a:cs typeface="黑体"/>
              </a:rPr>
              <a:t>找到一个最高的baseline</a:t>
            </a:r>
            <a:endParaRPr sz="3000" dirty="0">
              <a:latin typeface="黑体"/>
              <a:cs typeface="黑体"/>
            </a:endParaRPr>
          </a:p>
        </p:txBody>
      </p:sp>
      <p:sp>
        <p:nvSpPr>
          <p:cNvPr id="4" name="object 4"/>
          <p:cNvSpPr txBox="1"/>
          <p:nvPr/>
        </p:nvSpPr>
        <p:spPr>
          <a:xfrm>
            <a:off x="1187624" y="4797152"/>
            <a:ext cx="7452084" cy="748762"/>
          </a:xfrm>
          <a:prstGeom prst="rect">
            <a:avLst/>
          </a:prstGeom>
        </p:spPr>
        <p:txBody>
          <a:bodyPr vert="horz" wrap="square" lIns="0" tIns="10001" rIns="0" bIns="0" rtlCol="0">
            <a:spAutoFit/>
          </a:bodyPr>
          <a:lstStyle/>
          <a:p>
            <a:pPr marL="9525" marR="3810">
              <a:spcBef>
                <a:spcPts val="79"/>
              </a:spcBef>
            </a:pPr>
            <a:r>
              <a:rPr sz="2400" spc="-4" dirty="0">
                <a:latin typeface="黑体"/>
                <a:cs typeface="黑体"/>
              </a:rPr>
              <a:t>“baseline”可以理解为前人已经做出成果</a:t>
            </a:r>
            <a:r>
              <a:rPr sz="2400" dirty="0">
                <a:latin typeface="黑体"/>
                <a:cs typeface="黑体"/>
              </a:rPr>
              <a:t>， 当自己恰好需要去做相同工作时的参照。</a:t>
            </a:r>
          </a:p>
        </p:txBody>
      </p:sp>
      <p:sp>
        <p:nvSpPr>
          <p:cNvPr id="5" name="object 5"/>
          <p:cNvSpPr/>
          <p:nvPr/>
        </p:nvSpPr>
        <p:spPr>
          <a:xfrm>
            <a:off x="2664333" y="2184274"/>
            <a:ext cx="3429000" cy="220713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9505E-07F9-4372-BC99-BBB5DEC2AAD2}"/>
              </a:ext>
            </a:extLst>
          </p:cNvPr>
          <p:cNvSpPr>
            <a:spLocks noGrp="1"/>
          </p:cNvSpPr>
          <p:nvPr>
            <p:ph type="ctrTitle"/>
          </p:nvPr>
        </p:nvSpPr>
        <p:spPr/>
        <p:txBody>
          <a:bodyPr/>
          <a:lstStyle/>
          <a:p>
            <a:r>
              <a:rPr lang="zh-CN" altLang="en-US" dirty="0"/>
              <a:t>课程目</a:t>
            </a:r>
            <a:r>
              <a:rPr lang="zh-CN" altLang="en-US" spc="-5" dirty="0"/>
              <a:t>标</a:t>
            </a:r>
            <a:endParaRPr lang="zh-CN" altLang="en-US" dirty="0"/>
          </a:p>
        </p:txBody>
      </p:sp>
      <p:sp>
        <p:nvSpPr>
          <p:cNvPr id="3" name="页脚占位符 2">
            <a:extLst>
              <a:ext uri="{FF2B5EF4-FFF2-40B4-BE49-F238E27FC236}">
                <a16:creationId xmlns:a16="http://schemas.microsoft.com/office/drawing/2014/main" id="{7B34DC2A-D488-4EF9-9537-50C53E6FD3B8}"/>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0FDBDFBD-5C3F-4244-891E-8B746E9F76F3}"/>
              </a:ext>
            </a:extLst>
          </p:cNvPr>
          <p:cNvSpPr>
            <a:spLocks noGrp="1"/>
          </p:cNvSpPr>
          <p:nvPr>
            <p:ph type="sldNum" sz="quarter" idx="16"/>
          </p:nvPr>
        </p:nvSpPr>
        <p:spPr/>
        <p:txBody>
          <a:bodyPr/>
          <a:lstStyle/>
          <a:p>
            <a:fld id="{6C276BF9-DA2C-4EDA-B310-41054C53A8AE}" type="slidenum">
              <a:rPr lang="zh-CN" altLang="en-US" smtClean="0"/>
              <a:pPr/>
              <a:t>7</a:t>
            </a:fld>
            <a:endParaRPr lang="zh-CN" altLang="en-US"/>
          </a:p>
        </p:txBody>
      </p:sp>
      <p:sp>
        <p:nvSpPr>
          <p:cNvPr id="6" name="object 4">
            <a:extLst>
              <a:ext uri="{FF2B5EF4-FFF2-40B4-BE49-F238E27FC236}">
                <a16:creationId xmlns:a16="http://schemas.microsoft.com/office/drawing/2014/main" id="{1B1FA1E4-B05E-4133-9026-552D10E0C0C9}"/>
              </a:ext>
            </a:extLst>
          </p:cNvPr>
          <p:cNvSpPr txBox="1"/>
          <p:nvPr/>
        </p:nvSpPr>
        <p:spPr>
          <a:xfrm>
            <a:off x="1073481" y="5255388"/>
            <a:ext cx="24644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老师觉得你</a:t>
            </a:r>
            <a:r>
              <a:rPr sz="3200" spc="0" dirty="0">
                <a:latin typeface="黑体"/>
                <a:cs typeface="黑体"/>
              </a:rPr>
              <a:t>懂</a:t>
            </a:r>
            <a:endParaRPr sz="3200" dirty="0">
              <a:latin typeface="黑体"/>
              <a:cs typeface="黑体"/>
            </a:endParaRPr>
          </a:p>
        </p:txBody>
      </p:sp>
      <p:sp>
        <p:nvSpPr>
          <p:cNvPr id="7" name="object 5">
            <a:extLst>
              <a:ext uri="{FF2B5EF4-FFF2-40B4-BE49-F238E27FC236}">
                <a16:creationId xmlns:a16="http://schemas.microsoft.com/office/drawing/2014/main" id="{B9A1258B-C567-45D3-ACA2-D505CD8BD944}"/>
              </a:ext>
            </a:extLst>
          </p:cNvPr>
          <p:cNvSpPr txBox="1"/>
          <p:nvPr/>
        </p:nvSpPr>
        <p:spPr>
          <a:xfrm>
            <a:off x="5652120" y="5054385"/>
            <a:ext cx="20580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距离实践</a:t>
            </a:r>
            <a:r>
              <a:rPr sz="3200" spc="0" dirty="0">
                <a:latin typeface="黑体"/>
                <a:cs typeface="黑体"/>
              </a:rPr>
              <a:t>远</a:t>
            </a:r>
            <a:endParaRPr sz="3200" dirty="0">
              <a:latin typeface="黑体"/>
              <a:cs typeface="黑体"/>
            </a:endParaRPr>
          </a:p>
        </p:txBody>
      </p:sp>
      <p:sp>
        <p:nvSpPr>
          <p:cNvPr id="8" name="object 6">
            <a:extLst>
              <a:ext uri="{FF2B5EF4-FFF2-40B4-BE49-F238E27FC236}">
                <a16:creationId xmlns:a16="http://schemas.microsoft.com/office/drawing/2014/main" id="{29AD45D0-4AB1-4C38-9A42-2213E49D1B44}"/>
              </a:ext>
            </a:extLst>
          </p:cNvPr>
          <p:cNvSpPr/>
          <p:nvPr/>
        </p:nvSpPr>
        <p:spPr>
          <a:xfrm>
            <a:off x="1100120" y="2543664"/>
            <a:ext cx="2437796" cy="2340283"/>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2E786A9B-110A-43E6-B095-69285630C774}"/>
              </a:ext>
            </a:extLst>
          </p:cNvPr>
          <p:cNvSpPr/>
          <p:nvPr/>
        </p:nvSpPr>
        <p:spPr>
          <a:xfrm>
            <a:off x="5436096" y="2543664"/>
            <a:ext cx="2149764" cy="2270930"/>
          </a:xfrm>
          <a:prstGeom prst="rect">
            <a:avLst/>
          </a:prstGeom>
          <a:blipFill>
            <a:blip r:embed="rId3"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27FC999E-0C0A-41EA-B0CB-0AA2403456B5}"/>
              </a:ext>
            </a:extLst>
          </p:cNvPr>
          <p:cNvSpPr txBox="1"/>
          <p:nvPr/>
        </p:nvSpPr>
        <p:spPr>
          <a:xfrm>
            <a:off x="3339782" y="1439584"/>
            <a:ext cx="2464435" cy="1002030"/>
          </a:xfrm>
          <a:prstGeom prst="rect">
            <a:avLst/>
          </a:prstGeom>
        </p:spPr>
        <p:txBody>
          <a:bodyPr vert="horz" wrap="square" lIns="0" tIns="13335" rIns="0" bIns="0" rtlCol="0">
            <a:spAutoFit/>
          </a:bodyPr>
          <a:lstStyle/>
          <a:p>
            <a:pPr marL="12700" marR="5080">
              <a:lnSpc>
                <a:spcPct val="100000"/>
              </a:lnSpc>
              <a:spcBef>
                <a:spcPts val="105"/>
              </a:spcBef>
            </a:pPr>
            <a:r>
              <a:rPr sz="3200" dirty="0">
                <a:solidFill>
                  <a:srgbClr val="6F2F9F"/>
                </a:solidFill>
                <a:latin typeface="黑体"/>
                <a:cs typeface="黑体"/>
              </a:rPr>
              <a:t>跨越两个鸿沟 具备进阶能</a:t>
            </a:r>
            <a:r>
              <a:rPr sz="3200" spc="0" dirty="0">
                <a:solidFill>
                  <a:srgbClr val="6F2F9F"/>
                </a:solidFill>
                <a:latin typeface="黑体"/>
                <a:cs typeface="黑体"/>
              </a:rPr>
              <a:t>力</a:t>
            </a:r>
            <a:endParaRPr sz="3200" dirty="0">
              <a:latin typeface="黑体"/>
              <a:cs typeface="黑体"/>
            </a:endParaRPr>
          </a:p>
        </p:txBody>
      </p:sp>
    </p:spTree>
    <p:extLst>
      <p:ext uri="{BB962C8B-B14F-4D97-AF65-F5344CB8AC3E}">
        <p14:creationId xmlns:p14="http://schemas.microsoft.com/office/powerpoint/2010/main" val="485906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初入江</a:t>
            </a:r>
            <a:r>
              <a:rPr spc="-4" dirty="0"/>
              <a:t>湖</a:t>
            </a:r>
          </a:p>
        </p:txBody>
      </p:sp>
      <p:sp>
        <p:nvSpPr>
          <p:cNvPr id="4" name="object 4"/>
          <p:cNvSpPr txBox="1"/>
          <p:nvPr/>
        </p:nvSpPr>
        <p:spPr>
          <a:xfrm>
            <a:off x="395536" y="5484013"/>
            <a:ext cx="3372326" cy="379431"/>
          </a:xfrm>
          <a:prstGeom prst="rect">
            <a:avLst/>
          </a:prstGeom>
        </p:spPr>
        <p:txBody>
          <a:bodyPr vert="horz" wrap="square" lIns="0" tIns="10001" rIns="0" bIns="0" rtlCol="0">
            <a:spAutoFit/>
          </a:bodyPr>
          <a:lstStyle/>
          <a:p>
            <a:pPr marL="9525">
              <a:spcBef>
                <a:spcPts val="79"/>
              </a:spcBef>
            </a:pPr>
            <a:r>
              <a:rPr sz="2400" dirty="0">
                <a:latin typeface="黑体"/>
                <a:cs typeface="黑体"/>
              </a:rPr>
              <a:t>对某“类”问题无从下手</a:t>
            </a:r>
            <a:endParaRPr sz="2400">
              <a:latin typeface="黑体"/>
              <a:cs typeface="黑体"/>
            </a:endParaRPr>
          </a:p>
        </p:txBody>
      </p:sp>
      <p:sp>
        <p:nvSpPr>
          <p:cNvPr id="5" name="object 5"/>
          <p:cNvSpPr/>
          <p:nvPr/>
        </p:nvSpPr>
        <p:spPr>
          <a:xfrm>
            <a:off x="406900" y="3564924"/>
            <a:ext cx="4636294" cy="1514475"/>
          </a:xfrm>
          <a:prstGeom prst="rect">
            <a:avLst/>
          </a:prstGeom>
          <a:blipFill>
            <a:blip r:embed="rId2" cstate="print"/>
            <a:stretch>
              <a:fillRect/>
            </a:stretch>
          </a:blipFill>
        </p:spPr>
        <p:txBody>
          <a:bodyPr wrap="square" lIns="0" tIns="0" rIns="0" bIns="0" rtlCol="0"/>
          <a:lstStyle/>
          <a:p>
            <a:endParaRPr sz="1350"/>
          </a:p>
        </p:txBody>
      </p:sp>
      <p:sp>
        <p:nvSpPr>
          <p:cNvPr id="6" name="object 6"/>
          <p:cNvSpPr/>
          <p:nvPr/>
        </p:nvSpPr>
        <p:spPr>
          <a:xfrm>
            <a:off x="6235748" y="3423609"/>
            <a:ext cx="989381" cy="725580"/>
          </a:xfrm>
          <a:prstGeom prst="rect">
            <a:avLst/>
          </a:prstGeom>
          <a:blipFill>
            <a:blip r:embed="rId3" cstate="print"/>
            <a:stretch>
              <a:fillRect/>
            </a:stretch>
          </a:blipFill>
        </p:spPr>
        <p:txBody>
          <a:bodyPr wrap="square" lIns="0" tIns="0" rIns="0" bIns="0" rtlCol="0"/>
          <a:lstStyle/>
          <a:p>
            <a:endParaRPr sz="1350"/>
          </a:p>
        </p:txBody>
      </p:sp>
      <p:sp>
        <p:nvSpPr>
          <p:cNvPr id="7" name="object 7"/>
          <p:cNvSpPr/>
          <p:nvPr/>
        </p:nvSpPr>
        <p:spPr>
          <a:xfrm>
            <a:off x="4992900" y="4052987"/>
            <a:ext cx="1183005" cy="1183004"/>
          </a:xfrm>
          <a:prstGeom prst="rect">
            <a:avLst/>
          </a:prstGeom>
          <a:blipFill>
            <a:blip r:embed="rId4" cstate="print"/>
            <a:stretch>
              <a:fillRect/>
            </a:stretch>
          </a:blipFill>
        </p:spPr>
        <p:txBody>
          <a:bodyPr wrap="square" lIns="0" tIns="0" rIns="0" bIns="0" rtlCol="0"/>
          <a:lstStyle/>
          <a:p>
            <a:endParaRPr sz="1350"/>
          </a:p>
        </p:txBody>
      </p:sp>
      <p:sp>
        <p:nvSpPr>
          <p:cNvPr id="8" name="object 8"/>
          <p:cNvSpPr/>
          <p:nvPr/>
        </p:nvSpPr>
        <p:spPr>
          <a:xfrm>
            <a:off x="6739405" y="3956974"/>
            <a:ext cx="1843659" cy="1357884"/>
          </a:xfrm>
          <a:prstGeom prst="rect">
            <a:avLst/>
          </a:prstGeom>
          <a:blipFill>
            <a:blip r:embed="rId5" cstate="print"/>
            <a:stretch>
              <a:fillRect/>
            </a:stretch>
          </a:blipFill>
        </p:spPr>
        <p:txBody>
          <a:bodyPr wrap="square" lIns="0" tIns="0" rIns="0" bIns="0" rtlCol="0"/>
          <a:lstStyle/>
          <a:p>
            <a:endParaRPr sz="1350"/>
          </a:p>
        </p:txBody>
      </p:sp>
      <p:sp>
        <p:nvSpPr>
          <p:cNvPr id="9" name="object 9"/>
          <p:cNvSpPr txBox="1"/>
          <p:nvPr/>
        </p:nvSpPr>
        <p:spPr>
          <a:xfrm>
            <a:off x="4902224" y="5581987"/>
            <a:ext cx="3372326" cy="379431"/>
          </a:xfrm>
          <a:prstGeom prst="rect">
            <a:avLst/>
          </a:prstGeom>
        </p:spPr>
        <p:txBody>
          <a:bodyPr vert="horz" wrap="square" lIns="0" tIns="10001" rIns="0" bIns="0" rtlCol="0">
            <a:spAutoFit/>
          </a:bodyPr>
          <a:lstStyle/>
          <a:p>
            <a:pPr marL="9525">
              <a:spcBef>
                <a:spcPts val="79"/>
              </a:spcBef>
            </a:pPr>
            <a:r>
              <a:rPr sz="2400" dirty="0">
                <a:latin typeface="黑体"/>
                <a:cs typeface="黑体"/>
              </a:rPr>
              <a:t>对某“个”技术不明所以</a:t>
            </a:r>
            <a:endParaRPr sz="2400">
              <a:latin typeface="黑体"/>
              <a:cs typeface="黑体"/>
            </a:endParaRPr>
          </a:p>
        </p:txBody>
      </p:sp>
      <p:sp>
        <p:nvSpPr>
          <p:cNvPr id="14" name="object 3">
            <a:extLst>
              <a:ext uri="{FF2B5EF4-FFF2-40B4-BE49-F238E27FC236}">
                <a16:creationId xmlns:a16="http://schemas.microsoft.com/office/drawing/2014/main" id="{32ED1232-5EBB-4B38-AD2F-927D1141F372}"/>
              </a:ext>
            </a:extLst>
          </p:cNvPr>
          <p:cNvSpPr txBox="1"/>
          <p:nvPr/>
        </p:nvSpPr>
        <p:spPr>
          <a:xfrm>
            <a:off x="395536" y="1482294"/>
            <a:ext cx="4781550"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1.</a:t>
            </a:r>
            <a:r>
              <a:rPr sz="3000" spc="-30" dirty="0">
                <a:latin typeface="黑体"/>
                <a:cs typeface="黑体"/>
              </a:rPr>
              <a:t> </a:t>
            </a:r>
            <a:r>
              <a:rPr sz="3000" spc="-4" dirty="0">
                <a:latin typeface="黑体"/>
                <a:cs typeface="黑体"/>
              </a:rPr>
              <a:t>找到一个最高的baseline</a:t>
            </a:r>
            <a:endParaRPr sz="3000" dirty="0">
              <a:latin typeface="黑体"/>
              <a:cs typeface="黑体"/>
            </a:endParaRPr>
          </a:p>
        </p:txBody>
      </p:sp>
      <p:pic>
        <p:nvPicPr>
          <p:cNvPr id="16" name="图片 15">
            <a:extLst>
              <a:ext uri="{FF2B5EF4-FFF2-40B4-BE49-F238E27FC236}">
                <a16:creationId xmlns:a16="http://schemas.microsoft.com/office/drawing/2014/main" id="{35D57269-35A1-4E81-B80B-47B5CF6AB6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2567559"/>
            <a:ext cx="2664658" cy="638302"/>
          </a:xfrm>
          <a:prstGeom prst="rect">
            <a:avLst/>
          </a:prstGeom>
        </p:spPr>
      </p:pic>
      <p:pic>
        <p:nvPicPr>
          <p:cNvPr id="2050" name="Picture 2">
            <a:hlinkClick r:id="rId7"/>
            <a:extLst>
              <a:ext uri="{FF2B5EF4-FFF2-40B4-BE49-F238E27FC236}">
                <a16:creationId xmlns:a16="http://schemas.microsoft.com/office/drawing/2014/main" id="{19C0D03D-6644-45E1-A87A-CB1424E121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9790" y="2439234"/>
            <a:ext cx="1993404" cy="8538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dirty="0"/>
              <a:t>初入江</a:t>
            </a:r>
            <a:r>
              <a:rPr spc="-4" dirty="0"/>
              <a:t>湖</a:t>
            </a:r>
          </a:p>
        </p:txBody>
      </p:sp>
      <p:sp>
        <p:nvSpPr>
          <p:cNvPr id="3" name="object 3"/>
          <p:cNvSpPr txBox="1"/>
          <p:nvPr/>
        </p:nvSpPr>
        <p:spPr>
          <a:xfrm>
            <a:off x="553784" y="1598265"/>
            <a:ext cx="3829050"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2.</a:t>
            </a:r>
            <a:r>
              <a:rPr sz="3000" spc="-23" dirty="0">
                <a:latin typeface="黑体"/>
                <a:cs typeface="黑体"/>
              </a:rPr>
              <a:t> </a:t>
            </a:r>
            <a:r>
              <a:rPr sz="3000" spc="-4" dirty="0">
                <a:latin typeface="黑体"/>
                <a:cs typeface="黑体"/>
              </a:rPr>
              <a:t>合理追求quick</a:t>
            </a:r>
            <a:r>
              <a:rPr sz="3000" spc="-23" dirty="0">
                <a:latin typeface="黑体"/>
                <a:cs typeface="黑体"/>
              </a:rPr>
              <a:t> </a:t>
            </a:r>
            <a:r>
              <a:rPr sz="3000" spc="-4" dirty="0">
                <a:latin typeface="黑体"/>
                <a:cs typeface="黑体"/>
              </a:rPr>
              <a:t>win</a:t>
            </a:r>
            <a:endParaRPr sz="3000" dirty="0">
              <a:latin typeface="黑体"/>
              <a:cs typeface="黑体"/>
            </a:endParaRPr>
          </a:p>
        </p:txBody>
      </p:sp>
      <p:sp>
        <p:nvSpPr>
          <p:cNvPr id="4" name="object 4"/>
          <p:cNvSpPr txBox="1"/>
          <p:nvPr/>
        </p:nvSpPr>
        <p:spPr>
          <a:xfrm>
            <a:off x="2057400" y="5127535"/>
            <a:ext cx="5201126" cy="379431"/>
          </a:xfrm>
          <a:prstGeom prst="rect">
            <a:avLst/>
          </a:prstGeom>
        </p:spPr>
        <p:txBody>
          <a:bodyPr vert="horz" wrap="square" lIns="0" tIns="10001" rIns="0" bIns="0" rtlCol="0">
            <a:spAutoFit/>
          </a:bodyPr>
          <a:lstStyle/>
          <a:p>
            <a:pPr marL="9525">
              <a:spcBef>
                <a:spcPts val="79"/>
              </a:spcBef>
            </a:pPr>
            <a:r>
              <a:rPr sz="2400" dirty="0">
                <a:latin typeface="黑体"/>
                <a:cs typeface="黑体"/>
              </a:rPr>
              <a:t>为什么女生能够“不知疲倦的逛街？”</a:t>
            </a:r>
          </a:p>
        </p:txBody>
      </p:sp>
      <p:sp>
        <p:nvSpPr>
          <p:cNvPr id="5" name="object 5"/>
          <p:cNvSpPr/>
          <p:nvPr/>
        </p:nvSpPr>
        <p:spPr>
          <a:xfrm>
            <a:off x="2628901" y="2363675"/>
            <a:ext cx="3507866" cy="2490597"/>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5536" y="1444821"/>
            <a:ext cx="8597542" cy="470802"/>
          </a:xfrm>
          <a:prstGeom prst="rect">
            <a:avLst/>
          </a:prstGeom>
        </p:spPr>
        <p:txBody>
          <a:bodyPr vert="horz" wrap="square" lIns="0" tIns="9049" rIns="0" bIns="0" rtlCol="0">
            <a:spAutoFit/>
          </a:bodyPr>
          <a:lstStyle/>
          <a:p>
            <a:pPr marR="3810"/>
            <a:r>
              <a:rPr sz="3000" spc="-4" dirty="0">
                <a:latin typeface="黑体"/>
                <a:cs typeface="黑体"/>
              </a:rPr>
              <a:t>3.</a:t>
            </a:r>
            <a:r>
              <a:rPr sz="3000" spc="-30" dirty="0">
                <a:latin typeface="黑体"/>
                <a:cs typeface="黑体"/>
              </a:rPr>
              <a:t> </a:t>
            </a:r>
            <a:r>
              <a:rPr sz="3000" spc="-4" dirty="0" err="1">
                <a:latin typeface="黑体"/>
                <a:cs typeface="黑体"/>
              </a:rPr>
              <a:t>你最大的动力往往来自DDL</a:t>
            </a:r>
            <a:r>
              <a:rPr sz="3000" dirty="0" err="1">
                <a:latin typeface="黑体"/>
                <a:cs typeface="黑体"/>
              </a:rPr>
              <a:t>（</a:t>
            </a:r>
            <a:r>
              <a:rPr sz="3000" spc="-4" dirty="0" err="1">
                <a:latin typeface="黑体"/>
                <a:cs typeface="黑体"/>
              </a:rPr>
              <a:t>Deadline</a:t>
            </a:r>
            <a:r>
              <a:rPr sz="3000" spc="-4" dirty="0">
                <a:latin typeface="黑体"/>
                <a:cs typeface="黑体"/>
              </a:rPr>
              <a:t>）</a:t>
            </a:r>
            <a:endParaRPr sz="3000" dirty="0">
              <a:latin typeface="黑体"/>
              <a:cs typeface="黑体"/>
            </a:endParaRPr>
          </a:p>
        </p:txBody>
      </p:sp>
      <p:sp>
        <p:nvSpPr>
          <p:cNvPr id="3" name="object 3"/>
          <p:cNvSpPr/>
          <p:nvPr/>
        </p:nvSpPr>
        <p:spPr>
          <a:xfrm>
            <a:off x="4294263" y="2060364"/>
            <a:ext cx="4811834" cy="2737271"/>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4389729" y="4878783"/>
            <a:ext cx="4644009" cy="1964816"/>
          </a:xfrm>
          <a:prstGeom prst="rect">
            <a:avLst/>
          </a:prstGeom>
          <a:blipFill>
            <a:blip r:embed="rId3" cstate="print"/>
            <a:stretch>
              <a:fillRect/>
            </a:stretch>
          </a:blipFill>
        </p:spPr>
        <p:txBody>
          <a:bodyPr wrap="square" lIns="0" tIns="0" rIns="0" bIns="0" rtlCol="0"/>
          <a:lstStyle/>
          <a:p>
            <a:endParaRPr sz="1350"/>
          </a:p>
        </p:txBody>
      </p:sp>
      <p:sp>
        <p:nvSpPr>
          <p:cNvPr id="9" name="object 9"/>
          <p:cNvSpPr/>
          <p:nvPr/>
        </p:nvSpPr>
        <p:spPr>
          <a:xfrm>
            <a:off x="875491" y="2281036"/>
            <a:ext cx="2906649" cy="2948940"/>
          </a:xfrm>
          <a:prstGeom prst="rect">
            <a:avLst/>
          </a:prstGeom>
          <a:blipFill>
            <a:blip r:embed="rId4" cstate="print"/>
            <a:stretch>
              <a:fillRect/>
            </a:stretch>
          </a:blipFill>
        </p:spPr>
        <p:txBody>
          <a:bodyPr wrap="square" lIns="0" tIns="0" rIns="0" bIns="0" rtlCol="0"/>
          <a:lstStyle/>
          <a:p>
            <a:endParaRPr sz="1350"/>
          </a:p>
        </p:txBody>
      </p:sp>
      <p:grpSp>
        <p:nvGrpSpPr>
          <p:cNvPr id="28" name="组合 27">
            <a:extLst>
              <a:ext uri="{FF2B5EF4-FFF2-40B4-BE49-F238E27FC236}">
                <a16:creationId xmlns:a16="http://schemas.microsoft.com/office/drawing/2014/main" id="{0895D720-CA58-433E-8AE5-6440BDA7A3AF}"/>
              </a:ext>
            </a:extLst>
          </p:cNvPr>
          <p:cNvGrpSpPr/>
          <p:nvPr/>
        </p:nvGrpSpPr>
        <p:grpSpPr>
          <a:xfrm>
            <a:off x="12102" y="2734818"/>
            <a:ext cx="4199858" cy="3302197"/>
            <a:chOff x="12102" y="2734818"/>
            <a:chExt cx="4199858" cy="3302197"/>
          </a:xfrm>
        </p:grpSpPr>
        <p:sp>
          <p:nvSpPr>
            <p:cNvPr id="10" name="object 10"/>
            <p:cNvSpPr/>
            <p:nvPr/>
          </p:nvSpPr>
          <p:spPr>
            <a:xfrm>
              <a:off x="1149863" y="2974918"/>
              <a:ext cx="3062097" cy="3062097"/>
            </a:xfrm>
            <a:prstGeom prst="rect">
              <a:avLst/>
            </a:prstGeom>
            <a:blipFill>
              <a:blip r:embed="rId5" cstate="print"/>
              <a:stretch>
                <a:fillRect/>
              </a:stretch>
            </a:blipFill>
          </p:spPr>
          <p:txBody>
            <a:bodyPr wrap="square" lIns="0" tIns="0" rIns="0" bIns="0" rtlCol="0"/>
            <a:lstStyle/>
            <a:p>
              <a:endParaRPr sz="1350"/>
            </a:p>
          </p:txBody>
        </p:sp>
        <p:sp>
          <p:nvSpPr>
            <p:cNvPr id="11" name="object 11"/>
            <p:cNvSpPr/>
            <p:nvPr/>
          </p:nvSpPr>
          <p:spPr>
            <a:xfrm>
              <a:off x="245996" y="4285153"/>
              <a:ext cx="1314450" cy="1314450"/>
            </a:xfrm>
            <a:prstGeom prst="rect">
              <a:avLst/>
            </a:prstGeom>
            <a:blipFill>
              <a:blip r:embed="rId6" cstate="print"/>
              <a:stretch>
                <a:fillRect/>
              </a:stretch>
            </a:blipFill>
          </p:spPr>
          <p:txBody>
            <a:bodyPr wrap="square" lIns="0" tIns="0" rIns="0" bIns="0" rtlCol="0"/>
            <a:lstStyle/>
            <a:p>
              <a:endParaRPr sz="1350"/>
            </a:p>
          </p:txBody>
        </p:sp>
        <p:grpSp>
          <p:nvGrpSpPr>
            <p:cNvPr id="25" name="组合 24">
              <a:extLst>
                <a:ext uri="{FF2B5EF4-FFF2-40B4-BE49-F238E27FC236}">
                  <a16:creationId xmlns:a16="http://schemas.microsoft.com/office/drawing/2014/main" id="{DF18A261-C660-4DD6-9AB3-25F95FAEE0C2}"/>
                </a:ext>
              </a:extLst>
            </p:cNvPr>
            <p:cNvGrpSpPr/>
            <p:nvPr/>
          </p:nvGrpSpPr>
          <p:grpSpPr>
            <a:xfrm>
              <a:off x="1519423" y="2734818"/>
              <a:ext cx="584359" cy="552450"/>
              <a:chOff x="2442549" y="2567142"/>
              <a:chExt cx="584359" cy="552450"/>
            </a:xfrm>
          </p:grpSpPr>
          <p:sp>
            <p:nvSpPr>
              <p:cNvPr id="12" name="object 12"/>
              <p:cNvSpPr/>
              <p:nvPr/>
            </p:nvSpPr>
            <p:spPr>
              <a:xfrm>
                <a:off x="2442549" y="2567142"/>
                <a:ext cx="584359" cy="552450"/>
              </a:xfrm>
              <a:custGeom>
                <a:avLst/>
                <a:gdLst/>
                <a:ahLst/>
                <a:cxnLst/>
                <a:rect l="l" t="t" r="r" b="b"/>
                <a:pathLst>
                  <a:path w="779145" h="736600">
                    <a:moveTo>
                      <a:pt x="356616" y="736092"/>
                    </a:moveTo>
                    <a:lnTo>
                      <a:pt x="454152" y="623315"/>
                    </a:lnTo>
                    <a:lnTo>
                      <a:pt x="0" y="225551"/>
                    </a:lnTo>
                    <a:lnTo>
                      <a:pt x="196596" y="0"/>
                    </a:lnTo>
                    <a:lnTo>
                      <a:pt x="652271" y="397763"/>
                    </a:lnTo>
                    <a:lnTo>
                      <a:pt x="757543" y="397763"/>
                    </a:lnTo>
                    <a:lnTo>
                      <a:pt x="778764" y="707136"/>
                    </a:lnTo>
                    <a:lnTo>
                      <a:pt x="356616" y="736092"/>
                    </a:lnTo>
                    <a:close/>
                  </a:path>
                  <a:path w="779145" h="736600">
                    <a:moveTo>
                      <a:pt x="757543" y="397763"/>
                    </a:moveTo>
                    <a:lnTo>
                      <a:pt x="652271" y="397763"/>
                    </a:lnTo>
                    <a:lnTo>
                      <a:pt x="749807" y="284988"/>
                    </a:lnTo>
                    <a:lnTo>
                      <a:pt x="757543" y="397763"/>
                    </a:lnTo>
                    <a:close/>
                  </a:path>
                </a:pathLst>
              </a:custGeom>
              <a:solidFill>
                <a:srgbClr val="5B9BD4"/>
              </a:solidFill>
            </p:spPr>
            <p:txBody>
              <a:bodyPr wrap="square" lIns="0" tIns="0" rIns="0" bIns="0" rtlCol="0"/>
              <a:lstStyle/>
              <a:p>
                <a:endParaRPr sz="1350"/>
              </a:p>
            </p:txBody>
          </p:sp>
          <p:sp>
            <p:nvSpPr>
              <p:cNvPr id="14" name="object 14"/>
              <p:cNvSpPr txBox="1"/>
              <p:nvPr/>
            </p:nvSpPr>
            <p:spPr>
              <a:xfrm rot="2400000">
                <a:off x="2536985" y="2745699"/>
                <a:ext cx="389553" cy="179536"/>
              </a:xfrm>
              <a:prstGeom prst="rect">
                <a:avLst/>
              </a:prstGeom>
            </p:spPr>
            <p:txBody>
              <a:bodyPr vert="horz" wrap="square" lIns="0" tIns="0" rIns="0" bIns="0" rtlCol="0">
                <a:spAutoFit/>
              </a:bodyPr>
              <a:lstStyle/>
              <a:p>
                <a:pPr>
                  <a:lnSpc>
                    <a:spcPts val="1358"/>
                  </a:lnSpc>
                </a:pPr>
                <a:r>
                  <a:rPr sz="2025" b="1" spc="-28" baseline="1543" dirty="0">
                    <a:solidFill>
                      <a:srgbClr val="FF0000"/>
                    </a:solidFill>
                    <a:latin typeface="宋体"/>
                    <a:cs typeface="宋体"/>
                  </a:rPr>
                  <a:t>老</a:t>
                </a:r>
                <a:r>
                  <a:rPr sz="1350" b="1" dirty="0">
                    <a:solidFill>
                      <a:srgbClr val="FF0000"/>
                    </a:solidFill>
                    <a:latin typeface="宋体"/>
                    <a:cs typeface="宋体"/>
                  </a:rPr>
                  <a:t>板</a:t>
                </a:r>
                <a:endParaRPr sz="1350" dirty="0">
                  <a:latin typeface="宋体"/>
                  <a:cs typeface="宋体"/>
                </a:endParaRPr>
              </a:p>
            </p:txBody>
          </p:sp>
        </p:grpSp>
        <p:grpSp>
          <p:nvGrpSpPr>
            <p:cNvPr id="26" name="组合 25">
              <a:extLst>
                <a:ext uri="{FF2B5EF4-FFF2-40B4-BE49-F238E27FC236}">
                  <a16:creationId xmlns:a16="http://schemas.microsoft.com/office/drawing/2014/main" id="{22913B8D-D604-4FB5-8430-E932D40A4685}"/>
                </a:ext>
              </a:extLst>
            </p:cNvPr>
            <p:cNvGrpSpPr/>
            <p:nvPr/>
          </p:nvGrpSpPr>
          <p:grpSpPr>
            <a:xfrm>
              <a:off x="12102" y="3699032"/>
              <a:ext cx="584359" cy="552450"/>
              <a:chOff x="532596" y="4175343"/>
              <a:chExt cx="584359" cy="552450"/>
            </a:xfrm>
          </p:grpSpPr>
          <p:sp>
            <p:nvSpPr>
              <p:cNvPr id="15" name="object 15"/>
              <p:cNvSpPr/>
              <p:nvPr/>
            </p:nvSpPr>
            <p:spPr>
              <a:xfrm>
                <a:off x="532596" y="4175343"/>
                <a:ext cx="584359" cy="552450"/>
              </a:xfrm>
              <a:custGeom>
                <a:avLst/>
                <a:gdLst/>
                <a:ahLst/>
                <a:cxnLst/>
                <a:rect l="l" t="t" r="r" b="b"/>
                <a:pathLst>
                  <a:path w="779144" h="736600">
                    <a:moveTo>
                      <a:pt x="355092" y="736092"/>
                    </a:moveTo>
                    <a:lnTo>
                      <a:pt x="454152" y="623316"/>
                    </a:lnTo>
                    <a:lnTo>
                      <a:pt x="0" y="225552"/>
                    </a:lnTo>
                    <a:lnTo>
                      <a:pt x="196596" y="0"/>
                    </a:lnTo>
                    <a:lnTo>
                      <a:pt x="650747" y="397764"/>
                    </a:lnTo>
                    <a:lnTo>
                      <a:pt x="757543" y="397764"/>
                    </a:lnTo>
                    <a:lnTo>
                      <a:pt x="778764" y="707136"/>
                    </a:lnTo>
                    <a:lnTo>
                      <a:pt x="355092" y="736092"/>
                    </a:lnTo>
                    <a:close/>
                  </a:path>
                  <a:path w="779144" h="736600">
                    <a:moveTo>
                      <a:pt x="757543" y="397764"/>
                    </a:moveTo>
                    <a:lnTo>
                      <a:pt x="650747" y="397764"/>
                    </a:lnTo>
                    <a:lnTo>
                      <a:pt x="749808" y="284988"/>
                    </a:lnTo>
                    <a:lnTo>
                      <a:pt x="757543" y="397764"/>
                    </a:lnTo>
                    <a:close/>
                  </a:path>
                </a:pathLst>
              </a:custGeom>
              <a:solidFill>
                <a:srgbClr val="5B9BD4"/>
              </a:solidFill>
            </p:spPr>
            <p:txBody>
              <a:bodyPr wrap="square" lIns="0" tIns="0" rIns="0" bIns="0" rtlCol="0"/>
              <a:lstStyle/>
              <a:p>
                <a:endParaRPr sz="1350"/>
              </a:p>
            </p:txBody>
          </p:sp>
          <p:sp>
            <p:nvSpPr>
              <p:cNvPr id="17" name="object 17"/>
              <p:cNvSpPr txBox="1"/>
              <p:nvPr/>
            </p:nvSpPr>
            <p:spPr>
              <a:xfrm rot="2400000">
                <a:off x="697515" y="4353928"/>
                <a:ext cx="246516" cy="179536"/>
              </a:xfrm>
              <a:prstGeom prst="rect">
                <a:avLst/>
              </a:prstGeom>
            </p:spPr>
            <p:txBody>
              <a:bodyPr vert="horz" wrap="square" lIns="0" tIns="0" rIns="0" bIns="0" rtlCol="0">
                <a:spAutoFit/>
              </a:bodyPr>
              <a:lstStyle/>
              <a:p>
                <a:pPr>
                  <a:lnSpc>
                    <a:spcPts val="1358"/>
                  </a:lnSpc>
                </a:pPr>
                <a:r>
                  <a:rPr sz="1350" b="1" dirty="0">
                    <a:solidFill>
                      <a:srgbClr val="FF0000"/>
                    </a:solidFill>
                    <a:latin typeface="宋体"/>
                    <a:cs typeface="宋体"/>
                  </a:rPr>
                  <a:t>我</a:t>
                </a:r>
                <a:endParaRPr sz="1350" dirty="0">
                  <a:latin typeface="宋体"/>
                  <a:cs typeface="宋体"/>
                </a:endParaRPr>
              </a:p>
            </p:txBody>
          </p:sp>
        </p:grpSp>
      </p:grpSp>
      <p:sp>
        <p:nvSpPr>
          <p:cNvPr id="24" name="标题 23">
            <a:extLst>
              <a:ext uri="{FF2B5EF4-FFF2-40B4-BE49-F238E27FC236}">
                <a16:creationId xmlns:a16="http://schemas.microsoft.com/office/drawing/2014/main" id="{AF71E1C3-8BED-4A6C-9644-FC44083D9B07}"/>
              </a:ext>
            </a:extLst>
          </p:cNvPr>
          <p:cNvSpPr>
            <a:spLocks noGrp="1"/>
          </p:cNvSpPr>
          <p:nvPr>
            <p:ph type="ctrTitle"/>
          </p:nvPr>
        </p:nvSpPr>
        <p:spPr/>
        <p:txBody>
          <a:bodyPr/>
          <a:lstStyle/>
          <a:p>
            <a:r>
              <a:rPr lang="zh-CN" altLang="en-US" dirty="0"/>
              <a:t>初入江</a:t>
            </a:r>
            <a:r>
              <a:rPr lang="zh-CN" altLang="en-US" spc="-4" dirty="0"/>
              <a:t>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F64C73AB-C8F4-4D9A-BFE1-9730A66F33CB}"/>
              </a:ext>
            </a:extLst>
          </p:cNvPr>
          <p:cNvSpPr>
            <a:spLocks noGrp="1"/>
          </p:cNvSpPr>
          <p:nvPr>
            <p:ph type="body" sz="quarter" idx="14"/>
          </p:nvPr>
        </p:nvSpPr>
        <p:spPr/>
        <p:txBody>
          <a:bodyPr/>
          <a:lstStyle/>
          <a:p>
            <a:pPr marL="9525">
              <a:spcBef>
                <a:spcPts val="75"/>
              </a:spcBef>
            </a:pPr>
            <a:r>
              <a:rPr lang="zh-CN" altLang="en-US" b="1" spc="-4" dirty="0">
                <a:latin typeface="Calibri"/>
                <a:cs typeface="Calibri"/>
              </a:rPr>
              <a:t>进入下一阶段的小建议</a:t>
            </a:r>
            <a:endParaRPr lang="en-US" altLang="zh-CN" b="1" spc="-4" dirty="0">
              <a:latin typeface="Calibri"/>
              <a:cs typeface="Calibri"/>
            </a:endParaRPr>
          </a:p>
          <a:p>
            <a:pPr marL="215503" lvl="1">
              <a:spcBef>
                <a:spcPts val="75"/>
              </a:spcBef>
            </a:pPr>
            <a:r>
              <a:rPr lang="en-US" altLang="zh-CN" b="1" spc="-4" dirty="0">
                <a:latin typeface="Calibri"/>
                <a:cs typeface="Calibri"/>
              </a:rPr>
              <a:t>1</a:t>
            </a:r>
            <a:r>
              <a:rPr lang="zh-CN" altLang="en-US" b="1" spc="-4" dirty="0">
                <a:latin typeface="宋体"/>
                <a:cs typeface="宋体"/>
              </a:rPr>
              <a:t>、“大数据”并不等于“数据大</a:t>
            </a:r>
            <a:r>
              <a:rPr lang="zh-CN" altLang="en-US" b="1" spc="-8" dirty="0">
                <a:latin typeface="宋体"/>
                <a:cs typeface="宋体"/>
              </a:rPr>
              <a:t>”；</a:t>
            </a:r>
            <a:endParaRPr lang="en-US" altLang="zh-CN" sz="2800" b="1" spc="-8" dirty="0">
              <a:latin typeface="宋体"/>
              <a:cs typeface="宋体"/>
            </a:endParaRPr>
          </a:p>
          <a:p>
            <a:pPr marL="215503" lvl="1">
              <a:spcBef>
                <a:spcPts val="75"/>
              </a:spcBef>
            </a:pPr>
            <a:endParaRPr lang="en-US" altLang="zh-CN" sz="2800" b="1" spc="-8" dirty="0">
              <a:latin typeface="宋体"/>
              <a:cs typeface="Calibri"/>
            </a:endParaRPr>
          </a:p>
          <a:p>
            <a:pPr marL="215503" lvl="1">
              <a:spcBef>
                <a:spcPts val="75"/>
              </a:spcBef>
            </a:pPr>
            <a:endParaRPr lang="en-US" altLang="zh-CN" sz="2800" b="1" spc="-8" dirty="0">
              <a:latin typeface="宋体"/>
              <a:cs typeface="Calibri"/>
            </a:endParaRPr>
          </a:p>
          <a:p>
            <a:pPr marL="215503" lvl="1">
              <a:spcBef>
                <a:spcPts val="75"/>
              </a:spcBef>
            </a:pPr>
            <a:r>
              <a:rPr lang="en-US" altLang="zh-CN" b="1" spc="-4" dirty="0">
                <a:latin typeface="Calibri"/>
                <a:cs typeface="Calibri"/>
              </a:rPr>
              <a:t>2</a:t>
            </a:r>
            <a:r>
              <a:rPr lang="zh-CN" altLang="en-US" b="1" spc="-4" dirty="0">
                <a:latin typeface="宋体"/>
                <a:cs typeface="宋体"/>
              </a:rPr>
              <a:t>、再次强调</a:t>
            </a:r>
            <a:r>
              <a:rPr lang="en-US" altLang="zh-CN" b="1" spc="-4" dirty="0">
                <a:latin typeface="Calibri"/>
                <a:cs typeface="Calibri"/>
              </a:rPr>
              <a:t>baseline</a:t>
            </a:r>
            <a:r>
              <a:rPr lang="zh-CN" altLang="en-US" b="1" spc="-4" dirty="0">
                <a:latin typeface="宋体"/>
                <a:cs typeface="宋体"/>
              </a:rPr>
              <a:t>，“拿来主义”不可</a:t>
            </a:r>
            <a:r>
              <a:rPr lang="zh-CN" altLang="en-US" b="1" spc="-8" dirty="0">
                <a:latin typeface="宋体"/>
                <a:cs typeface="宋体"/>
              </a:rPr>
              <a:t>耻</a:t>
            </a:r>
            <a:endParaRPr lang="en-US" altLang="zh-CN" b="1" spc="-8" dirty="0">
              <a:latin typeface="宋体"/>
              <a:cs typeface="宋体"/>
            </a:endParaRPr>
          </a:p>
          <a:p>
            <a:pPr marL="215503" lvl="1">
              <a:spcBef>
                <a:spcPts val="75"/>
              </a:spcBef>
            </a:pPr>
            <a:endParaRPr lang="en-US" altLang="zh-CN" b="1" spc="-8" dirty="0">
              <a:latin typeface="宋体"/>
              <a:cs typeface="Calibri"/>
            </a:endParaRPr>
          </a:p>
          <a:p>
            <a:pPr marL="215503" lvl="1">
              <a:spcBef>
                <a:spcPts val="75"/>
              </a:spcBef>
            </a:pPr>
            <a:endParaRPr lang="en-US" altLang="zh-CN" b="1" spc="-8" dirty="0">
              <a:latin typeface="宋体"/>
              <a:cs typeface="Calibri"/>
            </a:endParaRPr>
          </a:p>
          <a:p>
            <a:pPr marL="215503" lvl="1">
              <a:spcBef>
                <a:spcPts val="75"/>
              </a:spcBef>
            </a:pPr>
            <a:r>
              <a:rPr lang="en-US" altLang="zh-CN" b="1" spc="-4" dirty="0">
                <a:latin typeface="Calibri"/>
                <a:cs typeface="Calibri"/>
              </a:rPr>
              <a:t>3</a:t>
            </a:r>
            <a:r>
              <a:rPr lang="zh-CN" altLang="en-US" b="1" spc="-4" dirty="0">
                <a:latin typeface="宋体"/>
                <a:cs typeface="宋体"/>
              </a:rPr>
              <a:t>、切记生搬硬套，针对性的改进</a:t>
            </a:r>
            <a:r>
              <a:rPr lang="en-US" altLang="zh-CN" b="1" spc="-4" dirty="0">
                <a:latin typeface="Calibri"/>
                <a:cs typeface="Calibri"/>
              </a:rPr>
              <a:t>=</a:t>
            </a:r>
            <a:r>
              <a:rPr lang="zh-CN" altLang="en-US" b="1" spc="-4" dirty="0">
                <a:latin typeface="宋体"/>
                <a:cs typeface="宋体"/>
              </a:rPr>
              <a:t>创</a:t>
            </a:r>
            <a:r>
              <a:rPr lang="zh-CN" altLang="en-US" b="1" spc="-8" dirty="0">
                <a:latin typeface="宋体"/>
                <a:cs typeface="宋体"/>
              </a:rPr>
              <a:t>新</a:t>
            </a:r>
            <a:endParaRPr lang="zh-CN" altLang="en-US" dirty="0">
              <a:latin typeface="宋体"/>
              <a:cs typeface="宋体"/>
            </a:endParaRPr>
          </a:p>
        </p:txBody>
      </p:sp>
      <p:sp>
        <p:nvSpPr>
          <p:cNvPr id="8" name="标题 23">
            <a:extLst>
              <a:ext uri="{FF2B5EF4-FFF2-40B4-BE49-F238E27FC236}">
                <a16:creationId xmlns:a16="http://schemas.microsoft.com/office/drawing/2014/main" id="{DB4C2A06-084C-4A50-A6A6-D6B38C12699A}"/>
              </a:ext>
            </a:extLst>
          </p:cNvPr>
          <p:cNvSpPr>
            <a:spLocks noGrp="1"/>
          </p:cNvSpPr>
          <p:nvPr>
            <p:ph type="ctrTitle"/>
          </p:nvPr>
        </p:nvSpPr>
        <p:spPr>
          <a:xfrm>
            <a:off x="395536" y="548680"/>
            <a:ext cx="7632848" cy="1152128"/>
          </a:xfrm>
        </p:spPr>
        <p:txBody>
          <a:bodyPr/>
          <a:lstStyle/>
          <a:p>
            <a:r>
              <a:rPr lang="zh-CN" altLang="en-US" dirty="0"/>
              <a:t>初入江</a:t>
            </a:r>
            <a:r>
              <a:rPr lang="zh-CN" altLang="en-US" spc="-4" dirty="0"/>
              <a:t>湖</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0923" y="1594008"/>
            <a:ext cx="5162074" cy="470802"/>
          </a:xfrm>
          <a:prstGeom prst="rect">
            <a:avLst/>
          </a:prstGeom>
        </p:spPr>
        <p:txBody>
          <a:bodyPr vert="horz" wrap="square" lIns="0" tIns="9049" rIns="0" bIns="0" rtlCol="0">
            <a:spAutoFit/>
          </a:bodyPr>
          <a:lstStyle/>
          <a:p>
            <a:pPr marL="9525"/>
            <a:r>
              <a:rPr lang="en-US" altLang="zh-CN" sz="3000" spc="-4" dirty="0">
                <a:latin typeface="黑体"/>
                <a:cs typeface="黑体"/>
              </a:rPr>
              <a:t>1</a:t>
            </a:r>
            <a:r>
              <a:rPr sz="3000" spc="-4" dirty="0">
                <a:latin typeface="黑体"/>
                <a:cs typeface="黑体"/>
              </a:rPr>
              <a:t>.</a:t>
            </a:r>
            <a:r>
              <a:rPr sz="3000" spc="-34" dirty="0">
                <a:latin typeface="黑体"/>
                <a:cs typeface="黑体"/>
              </a:rPr>
              <a:t> </a:t>
            </a:r>
            <a:r>
              <a:rPr sz="3000" spc="-4" dirty="0">
                <a:latin typeface="黑体"/>
                <a:cs typeface="黑体"/>
              </a:rPr>
              <a:t>朋友圈决定了你人生的高度</a:t>
            </a:r>
            <a:endParaRPr sz="3000" dirty="0">
              <a:latin typeface="黑体"/>
              <a:cs typeface="黑体"/>
            </a:endParaRPr>
          </a:p>
        </p:txBody>
      </p:sp>
      <p:sp>
        <p:nvSpPr>
          <p:cNvPr id="3" name="object 3"/>
          <p:cNvSpPr/>
          <p:nvPr/>
        </p:nvSpPr>
        <p:spPr>
          <a:xfrm>
            <a:off x="1331639" y="2428812"/>
            <a:ext cx="6788873" cy="4096532"/>
          </a:xfrm>
          <a:prstGeom prst="rect">
            <a:avLst/>
          </a:prstGeom>
          <a:blipFill>
            <a:blip r:embed="rId2" cstate="print"/>
            <a:stretch>
              <a:fillRect/>
            </a:stretch>
          </a:blipFill>
        </p:spPr>
        <p:txBody>
          <a:bodyPr wrap="square" lIns="0" tIns="0" rIns="0" bIns="0" rtlCol="0"/>
          <a:lstStyle/>
          <a:p>
            <a:endParaRPr sz="1350"/>
          </a:p>
        </p:txBody>
      </p:sp>
      <p:sp>
        <p:nvSpPr>
          <p:cNvPr id="8" name="标题 7">
            <a:extLst>
              <a:ext uri="{FF2B5EF4-FFF2-40B4-BE49-F238E27FC236}">
                <a16:creationId xmlns:a16="http://schemas.microsoft.com/office/drawing/2014/main" id="{48798DF9-C4E5-41F2-AA86-BFD6082461FA}"/>
              </a:ext>
            </a:extLst>
          </p:cNvPr>
          <p:cNvSpPr>
            <a:spLocks noGrp="1"/>
          </p:cNvSpPr>
          <p:nvPr>
            <p:ph type="ctrTitle"/>
          </p:nvPr>
        </p:nvSpPr>
        <p:spPr/>
        <p:txBody>
          <a:bodyPr/>
          <a:lstStyle/>
          <a:p>
            <a:r>
              <a:rPr lang="zh-CN" altLang="en-US" dirty="0"/>
              <a:t>登堂入室及华山论剑</a:t>
            </a:r>
            <a:br>
              <a:rPr lang="zh-CN" altLang="en-US" dirty="0">
                <a:latin typeface="黑体"/>
                <a:cs typeface="黑体"/>
              </a:rPr>
            </a:b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spc="-4" dirty="0"/>
              <a:t>登堂入室及华山论剑</a:t>
            </a:r>
          </a:p>
        </p:txBody>
      </p:sp>
      <p:sp>
        <p:nvSpPr>
          <p:cNvPr id="3" name="object 3"/>
          <p:cNvSpPr txBox="1"/>
          <p:nvPr/>
        </p:nvSpPr>
        <p:spPr>
          <a:xfrm>
            <a:off x="557784" y="1657812"/>
            <a:ext cx="4400074"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2.</a:t>
            </a:r>
            <a:r>
              <a:rPr sz="3000" spc="-38" dirty="0">
                <a:latin typeface="黑体"/>
                <a:cs typeface="黑体"/>
              </a:rPr>
              <a:t> </a:t>
            </a:r>
            <a:r>
              <a:rPr sz="3000" spc="-4" dirty="0" err="1">
                <a:solidFill>
                  <a:srgbClr val="6F2F9F"/>
                </a:solidFill>
                <a:latin typeface="黑体"/>
                <a:cs typeface="黑体"/>
              </a:rPr>
              <a:t>选择</a:t>
            </a:r>
            <a:r>
              <a:rPr sz="3000" spc="-4" dirty="0" err="1">
                <a:latin typeface="黑体"/>
                <a:cs typeface="黑体"/>
              </a:rPr>
              <a:t>比努力更重要</a:t>
            </a:r>
            <a:endParaRPr sz="3000" dirty="0">
              <a:latin typeface="黑体"/>
              <a:cs typeface="黑体"/>
            </a:endParaRPr>
          </a:p>
        </p:txBody>
      </p:sp>
      <p:sp>
        <p:nvSpPr>
          <p:cNvPr id="4" name="object 4"/>
          <p:cNvSpPr/>
          <p:nvPr/>
        </p:nvSpPr>
        <p:spPr>
          <a:xfrm>
            <a:off x="5153788" y="2948940"/>
            <a:ext cx="3050666" cy="1714500"/>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57784" y="2895219"/>
            <a:ext cx="3030093" cy="1716786"/>
          </a:xfrm>
          <a:prstGeom prst="rect">
            <a:avLst/>
          </a:prstGeom>
          <a:blipFill>
            <a:blip r:embed="rId3" cstate="print"/>
            <a:stretch>
              <a:fillRect/>
            </a:stretch>
          </a:blipFill>
        </p:spPr>
        <p:txBody>
          <a:bodyPr wrap="square" lIns="0" tIns="0" rIns="0" bIns="0" rtlCol="0"/>
          <a:lstStyle/>
          <a:p>
            <a:endParaRPr sz="1350"/>
          </a:p>
        </p:txBody>
      </p:sp>
      <p:sp>
        <p:nvSpPr>
          <p:cNvPr id="6" name="object 6"/>
          <p:cNvSpPr txBox="1"/>
          <p:nvPr/>
        </p:nvSpPr>
        <p:spPr>
          <a:xfrm>
            <a:off x="891817" y="5039811"/>
            <a:ext cx="1848326" cy="379431"/>
          </a:xfrm>
          <a:prstGeom prst="rect">
            <a:avLst/>
          </a:prstGeom>
        </p:spPr>
        <p:txBody>
          <a:bodyPr vert="horz" wrap="square" lIns="0" tIns="10001" rIns="0" bIns="0" rtlCol="0">
            <a:spAutoFit/>
          </a:bodyPr>
          <a:lstStyle/>
          <a:p>
            <a:pPr marL="9525">
              <a:spcBef>
                <a:spcPts val="79"/>
              </a:spcBef>
            </a:pPr>
            <a:r>
              <a:rPr sz="2400" spc="-4" dirty="0">
                <a:latin typeface="黑体"/>
                <a:cs typeface="黑体"/>
              </a:rPr>
              <a:t>20世纪70年</a:t>
            </a:r>
            <a:r>
              <a:rPr sz="2400" dirty="0">
                <a:latin typeface="黑体"/>
                <a:cs typeface="黑体"/>
              </a:rPr>
              <a:t>代</a:t>
            </a:r>
            <a:endParaRPr sz="2400">
              <a:latin typeface="黑体"/>
              <a:cs typeface="黑体"/>
            </a:endParaRPr>
          </a:p>
        </p:txBody>
      </p:sp>
      <p:sp>
        <p:nvSpPr>
          <p:cNvPr id="7" name="object 7"/>
          <p:cNvSpPr txBox="1"/>
          <p:nvPr/>
        </p:nvSpPr>
        <p:spPr>
          <a:xfrm>
            <a:off x="5504631" y="5056137"/>
            <a:ext cx="1848326" cy="379431"/>
          </a:xfrm>
          <a:prstGeom prst="rect">
            <a:avLst/>
          </a:prstGeom>
        </p:spPr>
        <p:txBody>
          <a:bodyPr vert="horz" wrap="square" lIns="0" tIns="10001" rIns="0" bIns="0" rtlCol="0">
            <a:spAutoFit/>
          </a:bodyPr>
          <a:lstStyle/>
          <a:p>
            <a:pPr marL="9525">
              <a:spcBef>
                <a:spcPts val="79"/>
              </a:spcBef>
            </a:pPr>
            <a:r>
              <a:rPr sz="2400" spc="-4" dirty="0">
                <a:latin typeface="黑体"/>
                <a:cs typeface="黑体"/>
              </a:rPr>
              <a:t>20世纪90年</a:t>
            </a:r>
            <a:r>
              <a:rPr sz="2400" dirty="0">
                <a:latin typeface="黑体"/>
                <a:cs typeface="黑体"/>
              </a:rPr>
              <a:t>代</a:t>
            </a:r>
            <a:endParaRPr sz="2400">
              <a:latin typeface="黑体"/>
              <a:cs typeface="黑体"/>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9049" rIns="0" bIns="0" rtlCol="0">
            <a:spAutoFit/>
          </a:bodyPr>
          <a:lstStyle/>
          <a:p>
            <a:pPr marL="9525">
              <a:spcBef>
                <a:spcPts val="71"/>
              </a:spcBef>
            </a:pPr>
            <a:r>
              <a:rPr spc="-4" dirty="0"/>
              <a:t>登堂入室及华山论剑</a:t>
            </a:r>
          </a:p>
        </p:txBody>
      </p:sp>
      <p:sp>
        <p:nvSpPr>
          <p:cNvPr id="3" name="object 3"/>
          <p:cNvSpPr txBox="1"/>
          <p:nvPr/>
        </p:nvSpPr>
        <p:spPr>
          <a:xfrm>
            <a:off x="611560" y="1600615"/>
            <a:ext cx="5543074" cy="470802"/>
          </a:xfrm>
          <a:prstGeom prst="rect">
            <a:avLst/>
          </a:prstGeom>
        </p:spPr>
        <p:txBody>
          <a:bodyPr vert="horz" wrap="square" lIns="0" tIns="9049" rIns="0" bIns="0" rtlCol="0">
            <a:spAutoFit/>
          </a:bodyPr>
          <a:lstStyle/>
          <a:p>
            <a:pPr marL="9525">
              <a:spcBef>
                <a:spcPts val="71"/>
              </a:spcBef>
            </a:pPr>
            <a:r>
              <a:rPr sz="3000" spc="-4" dirty="0">
                <a:latin typeface="黑体"/>
                <a:cs typeface="黑体"/>
              </a:rPr>
              <a:t>3.</a:t>
            </a:r>
            <a:r>
              <a:rPr sz="3000" spc="-26" dirty="0">
                <a:latin typeface="黑体"/>
                <a:cs typeface="黑体"/>
              </a:rPr>
              <a:t> </a:t>
            </a:r>
            <a:r>
              <a:rPr sz="3000" spc="-4" dirty="0">
                <a:latin typeface="黑体"/>
                <a:cs typeface="黑体"/>
              </a:rPr>
              <a:t>唯一的限制往往是自己的</a:t>
            </a:r>
            <a:r>
              <a:rPr sz="3000" spc="-4" dirty="0">
                <a:solidFill>
                  <a:srgbClr val="6F2F9F"/>
                </a:solidFill>
                <a:latin typeface="黑体"/>
                <a:cs typeface="黑体"/>
              </a:rPr>
              <a:t>妥协</a:t>
            </a:r>
            <a:endParaRPr sz="3000" dirty="0">
              <a:latin typeface="黑体"/>
              <a:cs typeface="黑体"/>
            </a:endParaRPr>
          </a:p>
        </p:txBody>
      </p:sp>
      <p:sp>
        <p:nvSpPr>
          <p:cNvPr id="4" name="object 4"/>
          <p:cNvSpPr txBox="1"/>
          <p:nvPr/>
        </p:nvSpPr>
        <p:spPr>
          <a:xfrm>
            <a:off x="2903392" y="5929889"/>
            <a:ext cx="2762726" cy="379431"/>
          </a:xfrm>
          <a:prstGeom prst="rect">
            <a:avLst/>
          </a:prstGeom>
        </p:spPr>
        <p:txBody>
          <a:bodyPr vert="horz" wrap="square" lIns="0" tIns="10001" rIns="0" bIns="0" rtlCol="0">
            <a:spAutoFit/>
          </a:bodyPr>
          <a:lstStyle/>
          <a:p>
            <a:pPr marL="9525">
              <a:spcBef>
                <a:spcPts val="79"/>
              </a:spcBef>
            </a:pPr>
            <a:r>
              <a:rPr sz="2400" dirty="0">
                <a:latin typeface="黑体"/>
                <a:cs typeface="黑体"/>
              </a:rPr>
              <a:t>华山之巅背后的秘密</a:t>
            </a:r>
            <a:endParaRPr sz="2400">
              <a:latin typeface="黑体"/>
              <a:cs typeface="黑体"/>
            </a:endParaRPr>
          </a:p>
        </p:txBody>
      </p:sp>
      <p:sp>
        <p:nvSpPr>
          <p:cNvPr id="5" name="object 5"/>
          <p:cNvSpPr/>
          <p:nvPr/>
        </p:nvSpPr>
        <p:spPr>
          <a:xfrm>
            <a:off x="4838318" y="2993084"/>
            <a:ext cx="3145536" cy="2339721"/>
          </a:xfrm>
          <a:prstGeom prst="rect">
            <a:avLst/>
          </a:prstGeom>
          <a:blipFill>
            <a:blip r:embed="rId2" cstate="print"/>
            <a:stretch>
              <a:fillRect/>
            </a:stretch>
          </a:blipFill>
        </p:spPr>
        <p:txBody>
          <a:bodyPr wrap="square" lIns="0" tIns="0" rIns="0" bIns="0" rtlCol="0"/>
          <a:lstStyle/>
          <a:p>
            <a:endParaRPr sz="1350"/>
          </a:p>
        </p:txBody>
      </p:sp>
      <p:sp>
        <p:nvSpPr>
          <p:cNvPr id="6" name="object 6"/>
          <p:cNvSpPr/>
          <p:nvPr/>
        </p:nvSpPr>
        <p:spPr>
          <a:xfrm>
            <a:off x="1056131" y="2594176"/>
            <a:ext cx="1767078" cy="3142107"/>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0FB6A-C7C9-4F0A-8CDB-14172256139B}"/>
              </a:ext>
            </a:extLst>
          </p:cNvPr>
          <p:cNvSpPr>
            <a:spLocks noGrp="1"/>
          </p:cNvSpPr>
          <p:nvPr>
            <p:ph type="ctrTitle"/>
          </p:nvPr>
        </p:nvSpPr>
        <p:spPr/>
        <p:txBody>
          <a:bodyPr/>
          <a:lstStyle/>
          <a:p>
            <a:r>
              <a:rPr lang="zh-CN" altLang="en-US" dirty="0"/>
              <a:t>致谢</a:t>
            </a:r>
          </a:p>
        </p:txBody>
      </p:sp>
      <p:sp>
        <p:nvSpPr>
          <p:cNvPr id="3" name="页脚占位符 2">
            <a:extLst>
              <a:ext uri="{FF2B5EF4-FFF2-40B4-BE49-F238E27FC236}">
                <a16:creationId xmlns:a16="http://schemas.microsoft.com/office/drawing/2014/main" id="{6254BB39-20D2-42FF-B87D-138A89BE1153}"/>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E1344922-FF21-4F99-B873-E075A579594C}"/>
              </a:ext>
            </a:extLst>
          </p:cNvPr>
          <p:cNvSpPr>
            <a:spLocks noGrp="1"/>
          </p:cNvSpPr>
          <p:nvPr>
            <p:ph type="sldNum" sz="quarter" idx="16"/>
          </p:nvPr>
        </p:nvSpPr>
        <p:spPr/>
        <p:txBody>
          <a:bodyPr/>
          <a:lstStyle/>
          <a:p>
            <a:fld id="{6C276BF9-DA2C-4EDA-B310-41054C53A8AE}" type="slidenum">
              <a:rPr lang="zh-CN" altLang="en-US" smtClean="0"/>
              <a:pPr/>
              <a:t>77</a:t>
            </a:fld>
            <a:endParaRPr lang="zh-CN" altLang="en-US" dirty="0"/>
          </a:p>
        </p:txBody>
      </p:sp>
      <p:sp>
        <p:nvSpPr>
          <p:cNvPr id="5" name="文本占位符 4">
            <a:extLst>
              <a:ext uri="{FF2B5EF4-FFF2-40B4-BE49-F238E27FC236}">
                <a16:creationId xmlns:a16="http://schemas.microsoft.com/office/drawing/2014/main" id="{5839706A-51DA-470A-8A63-46A516B244F9}"/>
              </a:ext>
            </a:extLst>
          </p:cNvPr>
          <p:cNvSpPr>
            <a:spLocks noGrp="1"/>
          </p:cNvSpPr>
          <p:nvPr>
            <p:ph type="body" sz="quarter" idx="14"/>
          </p:nvPr>
        </p:nvSpPr>
        <p:spPr/>
        <p:txBody>
          <a:bodyPr/>
          <a:lstStyle/>
          <a:p>
            <a:r>
              <a:rPr lang="zh-CN" altLang="en-US" dirty="0"/>
              <a:t>本</a:t>
            </a:r>
            <a:r>
              <a:rPr lang="en-US" altLang="zh-CN" dirty="0"/>
              <a:t>PPT</a:t>
            </a:r>
            <a:r>
              <a:rPr lang="zh-CN" altLang="en-US" dirty="0"/>
              <a:t>参考了众多资料，包括但不限于</a:t>
            </a:r>
            <a:endParaRPr lang="en-US" altLang="zh-CN" dirty="0"/>
          </a:p>
          <a:p>
            <a:pPr lvl="1"/>
            <a:r>
              <a:rPr lang="en-US" altLang="zh-CN" dirty="0"/>
              <a:t>《</a:t>
            </a:r>
            <a:r>
              <a:rPr lang="zh-CN" altLang="en-US" dirty="0"/>
              <a:t>神经网络与深度学习</a:t>
            </a:r>
            <a:r>
              <a:rPr lang="en-US" altLang="zh-CN" dirty="0"/>
              <a:t>》</a:t>
            </a:r>
            <a:r>
              <a:rPr lang="zh-CN" altLang="en-US" dirty="0"/>
              <a:t>绪论</a:t>
            </a:r>
            <a:r>
              <a:rPr lang="en-US" altLang="zh-CN" dirty="0"/>
              <a:t>PPT</a:t>
            </a:r>
          </a:p>
          <a:p>
            <a:pPr lvl="1"/>
            <a:r>
              <a:rPr lang="zh-CN" altLang="en-US" dirty="0"/>
              <a:t>王明哲青年</a:t>
            </a:r>
            <a:r>
              <a:rPr lang="en-US" altLang="zh-CN" dirty="0"/>
              <a:t>AI</a:t>
            </a:r>
            <a:r>
              <a:rPr lang="zh-CN" altLang="en-US" dirty="0"/>
              <a:t>自强项目第一讲</a:t>
            </a:r>
            <a:endParaRPr lang="en-US" altLang="zh-CN" dirty="0"/>
          </a:p>
          <a:p>
            <a:pPr lvl="1"/>
            <a:r>
              <a:rPr lang="zh-CN" altLang="en-US" dirty="0"/>
              <a:t>网络资源</a:t>
            </a:r>
            <a:r>
              <a:rPr lang="en-US" altLang="zh-CN" dirty="0"/>
              <a:t>https://baijiahao.baidu.com/s?id=1588563162916669654&amp;wfr=spider&amp;for=pc</a:t>
            </a:r>
          </a:p>
          <a:p>
            <a:pPr marL="205978" lvl="1" indent="0">
              <a:buNone/>
            </a:pPr>
            <a:r>
              <a:rPr lang="en-US" altLang="zh-CN" dirty="0"/>
              <a:t>   http://www.sohu.com/a/158274878_804770</a:t>
            </a:r>
          </a:p>
          <a:p>
            <a:pPr marL="205978" lvl="1" indent="0">
              <a:buNone/>
            </a:pPr>
            <a:r>
              <a:rPr lang="en-US" altLang="zh-CN" dirty="0"/>
              <a:t>   ……</a:t>
            </a:r>
          </a:p>
          <a:p>
            <a:pPr lvl="1"/>
            <a:endParaRPr lang="en-US" altLang="zh-CN" dirty="0"/>
          </a:p>
          <a:p>
            <a:endParaRPr lang="zh-CN" altLang="en-US" dirty="0"/>
          </a:p>
        </p:txBody>
      </p:sp>
    </p:spTree>
    <p:extLst>
      <p:ext uri="{BB962C8B-B14F-4D97-AF65-F5344CB8AC3E}">
        <p14:creationId xmlns:p14="http://schemas.microsoft.com/office/powerpoint/2010/main" val="2797926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14464-A8D9-4566-85E8-2AEFE21C9EDD}"/>
              </a:ext>
            </a:extLst>
          </p:cNvPr>
          <p:cNvSpPr>
            <a:spLocks noGrp="1"/>
          </p:cNvSpPr>
          <p:nvPr>
            <p:ph type="ctrTitle"/>
          </p:nvPr>
        </p:nvSpPr>
        <p:spPr/>
        <p:txBody>
          <a:bodyPr/>
          <a:lstStyle/>
          <a:p>
            <a:r>
              <a:rPr lang="en-US" altLang="zh-CN" dirty="0"/>
              <a:t>Q&amp;A</a:t>
            </a:r>
            <a:endParaRPr lang="zh-CN" altLang="en-US" dirty="0"/>
          </a:p>
        </p:txBody>
      </p:sp>
      <p:sp>
        <p:nvSpPr>
          <p:cNvPr id="3" name="文本占位符 2">
            <a:extLst>
              <a:ext uri="{FF2B5EF4-FFF2-40B4-BE49-F238E27FC236}">
                <a16:creationId xmlns:a16="http://schemas.microsoft.com/office/drawing/2014/main" id="{2274C70F-DBDB-46C0-8A8A-73C496A94CEC}"/>
              </a:ext>
            </a:extLst>
          </p:cNvPr>
          <p:cNvSpPr>
            <a:spLocks noGrp="1"/>
          </p:cNvSpPr>
          <p:nvPr>
            <p:ph type="body" sz="quarter" idx="4294967295"/>
          </p:nvPr>
        </p:nvSpPr>
        <p:spPr>
          <a:xfrm>
            <a:off x="395288" y="1844675"/>
            <a:ext cx="8425184" cy="475297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9E860EC-5799-4459-986D-C60D404E16C4}"/>
              </a:ext>
            </a:extLst>
          </p:cNvPr>
          <p:cNvSpPr>
            <a:spLocks noGrp="1"/>
          </p:cNvSpPr>
          <p:nvPr>
            <p:ph type="sldNum" sz="quarter" idx="16"/>
          </p:nvPr>
        </p:nvSpPr>
        <p:spPr/>
        <p:txBody>
          <a:bodyPr/>
          <a:lstStyle/>
          <a:p>
            <a:fld id="{6C276BF9-DA2C-4EDA-B310-41054C53A8AE}" type="slidenum">
              <a:rPr lang="zh-CN" altLang="en-US" smtClean="0"/>
              <a:pPr/>
              <a:t>78</a:t>
            </a:fld>
            <a:endParaRPr lang="zh-CN" altLang="en-US"/>
          </a:p>
        </p:txBody>
      </p:sp>
      <p:sp>
        <p:nvSpPr>
          <p:cNvPr id="6" name="矩形 5">
            <a:extLst>
              <a:ext uri="{FF2B5EF4-FFF2-40B4-BE49-F238E27FC236}">
                <a16:creationId xmlns:a16="http://schemas.microsoft.com/office/drawing/2014/main" id="{DF5F808B-BC7C-44F0-B978-4D72CA1B3838}"/>
              </a:ext>
            </a:extLst>
          </p:cNvPr>
          <p:cNvSpPr/>
          <p:nvPr/>
        </p:nvSpPr>
        <p:spPr>
          <a:xfrm>
            <a:off x="2843808" y="3140968"/>
            <a:ext cx="3053015" cy="854080"/>
          </a:xfrm>
          <a:prstGeom prst="rect">
            <a:avLst/>
          </a:prstGeom>
        </p:spPr>
        <p:txBody>
          <a:bodyPr wrap="none">
            <a:spAutoFit/>
          </a:bodyPr>
          <a:lstStyle/>
          <a:p>
            <a:pPr lvl="0" algn="ctr"/>
            <a:r>
              <a:rPr lang="en-US" altLang="zh-CN" sz="4950" dirty="0">
                <a:solidFill>
                  <a:prstClr val="black"/>
                </a:solidFill>
              </a:rPr>
              <a:t>Thank you!</a:t>
            </a:r>
            <a:endParaRPr lang="zh-CN" altLang="en-US" sz="4950" dirty="0">
              <a:solidFill>
                <a:prstClr val="black"/>
              </a:solidFill>
            </a:endParaRPr>
          </a:p>
        </p:txBody>
      </p:sp>
      <p:sp>
        <p:nvSpPr>
          <p:cNvPr id="5" name="页脚占位符 4">
            <a:extLst>
              <a:ext uri="{FF2B5EF4-FFF2-40B4-BE49-F238E27FC236}">
                <a16:creationId xmlns:a16="http://schemas.microsoft.com/office/drawing/2014/main" id="{4459115A-4E81-489F-AE83-1E94F7F75C6C}"/>
              </a:ext>
            </a:extLst>
          </p:cNvPr>
          <p:cNvSpPr>
            <a:spLocks noGrp="1"/>
          </p:cNvSpPr>
          <p:nvPr>
            <p:ph type="ftr" sz="quarter" idx="15"/>
          </p:nvPr>
        </p:nvSpPr>
        <p:spPr/>
        <p:txBody>
          <a:bodyPr/>
          <a:lstStyle/>
          <a:p>
            <a:r>
              <a:rPr lang="zh-CN" altLang="en-US"/>
              <a:t>人工智能之机器学习</a:t>
            </a:r>
            <a:endParaRPr lang="zh-CN" altLang="en-US" dirty="0"/>
          </a:p>
        </p:txBody>
      </p:sp>
    </p:spTree>
    <p:extLst>
      <p:ext uri="{BB962C8B-B14F-4D97-AF65-F5344CB8AC3E}">
        <p14:creationId xmlns:p14="http://schemas.microsoft.com/office/powerpoint/2010/main" val="14513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7C4C4-E468-4638-8159-07E46BDF761D}"/>
              </a:ext>
            </a:extLst>
          </p:cNvPr>
          <p:cNvSpPr>
            <a:spLocks noGrp="1"/>
          </p:cNvSpPr>
          <p:nvPr>
            <p:ph type="ctrTitle"/>
          </p:nvPr>
        </p:nvSpPr>
        <p:spPr/>
        <p:txBody>
          <a:bodyPr/>
          <a:lstStyle/>
          <a:p>
            <a:r>
              <a:rPr lang="zh-CN" altLang="en-US" dirty="0"/>
              <a:t>专注学术问题</a:t>
            </a:r>
          </a:p>
        </p:txBody>
      </p:sp>
      <p:sp>
        <p:nvSpPr>
          <p:cNvPr id="3" name="页脚占位符 2">
            <a:extLst>
              <a:ext uri="{FF2B5EF4-FFF2-40B4-BE49-F238E27FC236}">
                <a16:creationId xmlns:a16="http://schemas.microsoft.com/office/drawing/2014/main" id="{930F1430-4DED-43D8-9B1D-0B0B7B5684C8}"/>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38282D76-4B57-4CE2-9845-1BCAEAC90099}"/>
              </a:ext>
            </a:extLst>
          </p:cNvPr>
          <p:cNvSpPr>
            <a:spLocks noGrp="1"/>
          </p:cNvSpPr>
          <p:nvPr>
            <p:ph type="sldNum" sz="quarter" idx="16"/>
          </p:nvPr>
        </p:nvSpPr>
        <p:spPr/>
        <p:txBody>
          <a:bodyPr/>
          <a:lstStyle/>
          <a:p>
            <a:fld id="{6C276BF9-DA2C-4EDA-B310-41054C53A8AE}" type="slidenum">
              <a:rPr lang="zh-CN" altLang="en-US" smtClean="0"/>
              <a:pPr/>
              <a:t>8</a:t>
            </a:fld>
            <a:endParaRPr lang="zh-CN" altLang="en-US"/>
          </a:p>
        </p:txBody>
      </p:sp>
      <p:sp>
        <p:nvSpPr>
          <p:cNvPr id="6" name="object 3">
            <a:extLst>
              <a:ext uri="{FF2B5EF4-FFF2-40B4-BE49-F238E27FC236}">
                <a16:creationId xmlns:a16="http://schemas.microsoft.com/office/drawing/2014/main" id="{EE8AA800-F483-4EDD-AA17-BC4A773EF05F}"/>
              </a:ext>
            </a:extLst>
          </p:cNvPr>
          <p:cNvSpPr txBox="1"/>
          <p:nvPr/>
        </p:nvSpPr>
        <p:spPr>
          <a:xfrm>
            <a:off x="5652120" y="5517232"/>
            <a:ext cx="16516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黑体"/>
                <a:cs typeface="黑体"/>
              </a:rPr>
              <a:t>每日三</a:t>
            </a:r>
            <a:r>
              <a:rPr sz="3200" spc="0" dirty="0">
                <a:latin typeface="黑体"/>
                <a:cs typeface="黑体"/>
              </a:rPr>
              <a:t>问</a:t>
            </a:r>
            <a:endParaRPr sz="3200" dirty="0">
              <a:latin typeface="黑体"/>
              <a:cs typeface="黑体"/>
            </a:endParaRPr>
          </a:p>
        </p:txBody>
      </p:sp>
      <p:sp>
        <p:nvSpPr>
          <p:cNvPr id="7" name="object 4">
            <a:extLst>
              <a:ext uri="{FF2B5EF4-FFF2-40B4-BE49-F238E27FC236}">
                <a16:creationId xmlns:a16="http://schemas.microsoft.com/office/drawing/2014/main" id="{69B5812D-9284-4D9D-9C0C-3F3AB37D57C5}"/>
              </a:ext>
            </a:extLst>
          </p:cNvPr>
          <p:cNvSpPr txBox="1"/>
          <p:nvPr/>
        </p:nvSpPr>
        <p:spPr>
          <a:xfrm>
            <a:off x="752661" y="4752268"/>
            <a:ext cx="2474948" cy="505908"/>
          </a:xfrm>
          <a:prstGeom prst="rect">
            <a:avLst/>
          </a:prstGeom>
        </p:spPr>
        <p:txBody>
          <a:bodyPr vert="horz" wrap="square" lIns="0" tIns="13335" rIns="0" bIns="0" rtlCol="0">
            <a:spAutoFit/>
          </a:bodyPr>
          <a:lstStyle/>
          <a:p>
            <a:pPr marL="12700">
              <a:lnSpc>
                <a:spcPct val="100000"/>
              </a:lnSpc>
              <a:spcBef>
                <a:spcPts val="105"/>
              </a:spcBef>
            </a:pPr>
            <a:r>
              <a:rPr lang="zh-CN" altLang="en-US" sz="3200" dirty="0">
                <a:latin typeface="黑体" panose="02010609060101010101" pitchFamily="49" charset="-122"/>
                <a:ea typeface="黑体" panose="02010609060101010101" pitchFamily="49" charset="-122"/>
              </a:rPr>
              <a:t>正常</a:t>
            </a:r>
            <a:r>
              <a:rPr sz="3200" dirty="0" err="1">
                <a:latin typeface="黑体"/>
                <a:cs typeface="黑体"/>
              </a:rPr>
              <a:t>老师授</a:t>
            </a:r>
            <a:r>
              <a:rPr sz="3200" spc="0" dirty="0" err="1">
                <a:latin typeface="黑体"/>
                <a:cs typeface="黑体"/>
              </a:rPr>
              <a:t>课</a:t>
            </a:r>
            <a:endParaRPr sz="3200" dirty="0">
              <a:latin typeface="黑体"/>
              <a:cs typeface="黑体"/>
            </a:endParaRPr>
          </a:p>
        </p:txBody>
      </p:sp>
      <p:sp>
        <p:nvSpPr>
          <p:cNvPr id="8" name="object 5">
            <a:extLst>
              <a:ext uri="{FF2B5EF4-FFF2-40B4-BE49-F238E27FC236}">
                <a16:creationId xmlns:a16="http://schemas.microsoft.com/office/drawing/2014/main" id="{04B851FE-37FB-46B9-8C6A-51518F16E8FA}"/>
              </a:ext>
            </a:extLst>
          </p:cNvPr>
          <p:cNvSpPr/>
          <p:nvPr/>
        </p:nvSpPr>
        <p:spPr>
          <a:xfrm>
            <a:off x="4392613" y="2311713"/>
            <a:ext cx="4751387" cy="2928935"/>
          </a:xfrm>
          <a:prstGeom prst="rect">
            <a:avLst/>
          </a:prstGeom>
          <a:blipFill>
            <a:blip r:embed="rId2"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890A0D88-72C6-4A92-AD94-C29DC2125BFF}"/>
              </a:ext>
            </a:extLst>
          </p:cNvPr>
          <p:cNvSpPr/>
          <p:nvPr/>
        </p:nvSpPr>
        <p:spPr>
          <a:xfrm>
            <a:off x="193711" y="3120826"/>
            <a:ext cx="1039237" cy="1043939"/>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EE2E5731-B114-45A7-BA25-056E3C6330FC}"/>
              </a:ext>
            </a:extLst>
          </p:cNvPr>
          <p:cNvSpPr txBox="1"/>
          <p:nvPr/>
        </p:nvSpPr>
        <p:spPr>
          <a:xfrm>
            <a:off x="395536" y="3226871"/>
            <a:ext cx="635000" cy="683260"/>
          </a:xfrm>
          <a:prstGeom prst="rect">
            <a:avLst/>
          </a:prstGeom>
        </p:spPr>
        <p:txBody>
          <a:bodyPr vert="horz" wrap="square" lIns="0" tIns="85725" rIns="0" bIns="0" rtlCol="0">
            <a:spAutoFit/>
          </a:bodyPr>
          <a:lstStyle/>
          <a:p>
            <a:pPr marL="12700" marR="5080">
              <a:lnSpc>
                <a:spcPct val="79900"/>
              </a:lnSpc>
              <a:spcBef>
                <a:spcPts val="675"/>
              </a:spcBef>
            </a:pPr>
            <a:r>
              <a:rPr sz="2400" dirty="0">
                <a:solidFill>
                  <a:srgbClr val="1F3863"/>
                </a:solidFill>
                <a:latin typeface="微软雅黑"/>
                <a:cs typeface="微软雅黑"/>
              </a:rPr>
              <a:t>数学 证明</a:t>
            </a:r>
            <a:endParaRPr sz="2400" dirty="0">
              <a:latin typeface="微软雅黑"/>
              <a:cs typeface="微软雅黑"/>
            </a:endParaRPr>
          </a:p>
        </p:txBody>
      </p:sp>
      <p:sp>
        <p:nvSpPr>
          <p:cNvPr id="11" name="object 8">
            <a:extLst>
              <a:ext uri="{FF2B5EF4-FFF2-40B4-BE49-F238E27FC236}">
                <a16:creationId xmlns:a16="http://schemas.microsoft.com/office/drawing/2014/main" id="{FE8498EC-94FC-4113-87FC-0C84D67EB42B}"/>
              </a:ext>
            </a:extLst>
          </p:cNvPr>
          <p:cNvSpPr/>
          <p:nvPr/>
        </p:nvSpPr>
        <p:spPr>
          <a:xfrm>
            <a:off x="1663365" y="3032357"/>
            <a:ext cx="520407" cy="301840"/>
          </a:xfrm>
          <a:prstGeom prst="rect">
            <a:avLst/>
          </a:prstGeom>
          <a:blipFill>
            <a:blip r:embed="rId4"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B235E195-2B9E-498F-A47F-D9E0ED8704CD}"/>
              </a:ext>
            </a:extLst>
          </p:cNvPr>
          <p:cNvSpPr/>
          <p:nvPr/>
        </p:nvSpPr>
        <p:spPr>
          <a:xfrm>
            <a:off x="2651314" y="3120826"/>
            <a:ext cx="1039237" cy="1043939"/>
          </a:xfrm>
          <a:prstGeom prst="rect">
            <a:avLst/>
          </a:prstGeom>
          <a:blipFill>
            <a:blip r:embed="rId5" cstate="print"/>
            <a:stretch>
              <a:fillRect/>
            </a:stretch>
          </a:blipFill>
        </p:spPr>
        <p:txBody>
          <a:bodyPr wrap="square" lIns="0" tIns="0" rIns="0" bIns="0" rtlCol="0"/>
          <a:lstStyle/>
          <a:p>
            <a:endParaRPr/>
          </a:p>
        </p:txBody>
      </p:sp>
      <p:sp>
        <p:nvSpPr>
          <p:cNvPr id="13" name="object 10">
            <a:extLst>
              <a:ext uri="{FF2B5EF4-FFF2-40B4-BE49-F238E27FC236}">
                <a16:creationId xmlns:a16="http://schemas.microsoft.com/office/drawing/2014/main" id="{B1FD7AF3-3C9C-443C-8426-226A68DA2200}"/>
              </a:ext>
            </a:extLst>
          </p:cNvPr>
          <p:cNvSpPr txBox="1"/>
          <p:nvPr/>
        </p:nvSpPr>
        <p:spPr>
          <a:xfrm>
            <a:off x="2853139" y="3226871"/>
            <a:ext cx="635000" cy="683260"/>
          </a:xfrm>
          <a:prstGeom prst="rect">
            <a:avLst/>
          </a:prstGeom>
        </p:spPr>
        <p:txBody>
          <a:bodyPr vert="horz" wrap="square" lIns="0" tIns="85725" rIns="0" bIns="0" rtlCol="0">
            <a:spAutoFit/>
          </a:bodyPr>
          <a:lstStyle/>
          <a:p>
            <a:pPr marL="12700" marR="5080">
              <a:lnSpc>
                <a:spcPct val="79900"/>
              </a:lnSpc>
              <a:spcBef>
                <a:spcPts val="675"/>
              </a:spcBef>
            </a:pPr>
            <a:r>
              <a:rPr sz="2400" dirty="0">
                <a:solidFill>
                  <a:srgbClr val="1F3863"/>
                </a:solidFill>
                <a:latin typeface="微软雅黑"/>
                <a:cs typeface="微软雅黑"/>
              </a:rPr>
              <a:t>提出 算法</a:t>
            </a:r>
            <a:endParaRPr sz="2400" dirty="0">
              <a:latin typeface="微软雅黑"/>
              <a:cs typeface="微软雅黑"/>
            </a:endParaRPr>
          </a:p>
        </p:txBody>
      </p:sp>
      <p:sp>
        <p:nvSpPr>
          <p:cNvPr id="14" name="object 11">
            <a:extLst>
              <a:ext uri="{FF2B5EF4-FFF2-40B4-BE49-F238E27FC236}">
                <a16:creationId xmlns:a16="http://schemas.microsoft.com/office/drawing/2014/main" id="{E69056DE-B94E-4E40-B6FC-83072EB84456}"/>
              </a:ext>
            </a:extLst>
          </p:cNvPr>
          <p:cNvSpPr/>
          <p:nvPr/>
        </p:nvSpPr>
        <p:spPr>
          <a:xfrm>
            <a:off x="1655580" y="3921700"/>
            <a:ext cx="497827" cy="28067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3575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2776-931A-4273-A913-40D6F4C7EB04}"/>
              </a:ext>
            </a:extLst>
          </p:cNvPr>
          <p:cNvSpPr>
            <a:spLocks noGrp="1"/>
          </p:cNvSpPr>
          <p:nvPr>
            <p:ph type="ctrTitle"/>
          </p:nvPr>
        </p:nvSpPr>
        <p:spPr/>
        <p:txBody>
          <a:bodyPr/>
          <a:lstStyle/>
          <a:p>
            <a:r>
              <a:rPr lang="zh-CN" altLang="en-US" dirty="0"/>
              <a:t>本课程的逻</a:t>
            </a:r>
            <a:r>
              <a:rPr lang="zh-CN" altLang="en-US" spc="-5" dirty="0"/>
              <a:t>辑</a:t>
            </a:r>
            <a:endParaRPr lang="zh-CN" altLang="en-US" dirty="0"/>
          </a:p>
        </p:txBody>
      </p:sp>
      <p:sp>
        <p:nvSpPr>
          <p:cNvPr id="3" name="页脚占位符 2">
            <a:extLst>
              <a:ext uri="{FF2B5EF4-FFF2-40B4-BE49-F238E27FC236}">
                <a16:creationId xmlns:a16="http://schemas.microsoft.com/office/drawing/2014/main" id="{C04C2C3C-39B7-4B4A-9BD3-F98E9A92016A}"/>
              </a:ext>
            </a:extLst>
          </p:cNvPr>
          <p:cNvSpPr>
            <a:spLocks noGrp="1"/>
          </p:cNvSpPr>
          <p:nvPr>
            <p:ph type="ftr" sz="quarter" idx="15"/>
          </p:nvPr>
        </p:nvSpPr>
        <p:spPr/>
        <p:txBody>
          <a:bodyPr/>
          <a:lstStyle/>
          <a:p>
            <a:r>
              <a:rPr lang="zh-CN" altLang="en-US"/>
              <a:t>人工智能之机器学习</a:t>
            </a:r>
            <a:endParaRPr lang="zh-CN" altLang="en-US" dirty="0"/>
          </a:p>
        </p:txBody>
      </p:sp>
      <p:sp>
        <p:nvSpPr>
          <p:cNvPr id="4" name="灯片编号占位符 3">
            <a:extLst>
              <a:ext uri="{FF2B5EF4-FFF2-40B4-BE49-F238E27FC236}">
                <a16:creationId xmlns:a16="http://schemas.microsoft.com/office/drawing/2014/main" id="{33C84FC6-5A98-461F-B121-6170981F094E}"/>
              </a:ext>
            </a:extLst>
          </p:cNvPr>
          <p:cNvSpPr>
            <a:spLocks noGrp="1"/>
          </p:cNvSpPr>
          <p:nvPr>
            <p:ph type="sldNum" sz="quarter" idx="16"/>
          </p:nvPr>
        </p:nvSpPr>
        <p:spPr/>
        <p:txBody>
          <a:bodyPr/>
          <a:lstStyle/>
          <a:p>
            <a:fld id="{6C276BF9-DA2C-4EDA-B310-41054C53A8AE}" type="slidenum">
              <a:rPr lang="zh-CN" altLang="en-US" smtClean="0"/>
              <a:pPr/>
              <a:t>9</a:t>
            </a:fld>
            <a:endParaRPr lang="zh-CN" altLang="en-US"/>
          </a:p>
        </p:txBody>
      </p:sp>
      <p:sp>
        <p:nvSpPr>
          <p:cNvPr id="5" name="文本占位符 4">
            <a:extLst>
              <a:ext uri="{FF2B5EF4-FFF2-40B4-BE49-F238E27FC236}">
                <a16:creationId xmlns:a16="http://schemas.microsoft.com/office/drawing/2014/main" id="{A5C74843-D01B-48D6-91A2-1834E0B1845E}"/>
              </a:ext>
            </a:extLst>
          </p:cNvPr>
          <p:cNvSpPr>
            <a:spLocks noGrp="1"/>
          </p:cNvSpPr>
          <p:nvPr>
            <p:ph type="body" sz="quarter" idx="14"/>
          </p:nvPr>
        </p:nvSpPr>
        <p:spPr>
          <a:xfrm>
            <a:off x="5004048" y="1844675"/>
            <a:ext cx="3816424" cy="4752975"/>
          </a:xfrm>
        </p:spPr>
        <p:txBody>
          <a:bodyPr/>
          <a:lstStyle/>
          <a:p>
            <a:r>
              <a:rPr lang="zh-CN" altLang="en-US" dirty="0">
                <a:latin typeface="黑体"/>
                <a:cs typeface="黑体"/>
              </a:rPr>
              <a:t>四项原则</a:t>
            </a:r>
          </a:p>
          <a:p>
            <a:pPr lvl="1"/>
            <a:r>
              <a:rPr lang="zh-CN" altLang="en-US" spc="-5" dirty="0">
                <a:latin typeface="黑体"/>
                <a:cs typeface="黑体"/>
              </a:rPr>
              <a:t>仅仅精选部分经典算法详细证</a:t>
            </a:r>
            <a:r>
              <a:rPr lang="zh-CN" altLang="en-US" dirty="0">
                <a:latin typeface="黑体"/>
                <a:cs typeface="黑体"/>
              </a:rPr>
              <a:t>明</a:t>
            </a:r>
            <a:endParaRPr lang="en-US" altLang="zh-CN" dirty="0">
              <a:latin typeface="黑体"/>
              <a:cs typeface="黑体"/>
            </a:endParaRPr>
          </a:p>
          <a:p>
            <a:pPr lvl="1"/>
            <a:r>
              <a:rPr lang="zh-CN" altLang="en-US" spc="-5" dirty="0">
                <a:latin typeface="黑体"/>
                <a:cs typeface="黑体"/>
              </a:rPr>
              <a:t>以“能懂能用”为目</a:t>
            </a:r>
            <a:r>
              <a:rPr lang="zh-CN" altLang="en-US" dirty="0">
                <a:latin typeface="黑体"/>
                <a:cs typeface="黑体"/>
              </a:rPr>
              <a:t>标</a:t>
            </a:r>
            <a:endParaRPr lang="en-US" altLang="zh-CN" dirty="0">
              <a:latin typeface="黑体"/>
              <a:cs typeface="黑体"/>
            </a:endParaRPr>
          </a:p>
          <a:p>
            <a:pPr lvl="1"/>
            <a:r>
              <a:rPr lang="zh-CN" altLang="en-US" dirty="0">
                <a:latin typeface="黑体"/>
                <a:cs typeface="黑体"/>
              </a:rPr>
              <a:t>尽量说“人话”，不用学术词汇吓唬大家</a:t>
            </a:r>
            <a:endParaRPr lang="en-US" altLang="zh-CN" dirty="0">
              <a:latin typeface="黑体"/>
              <a:cs typeface="黑体"/>
            </a:endParaRPr>
          </a:p>
          <a:p>
            <a:pPr lvl="1"/>
            <a:r>
              <a:rPr lang="zh-CN" altLang="en-US" dirty="0">
                <a:latin typeface="黑体"/>
                <a:cs typeface="黑体"/>
              </a:rPr>
              <a:t>以实践为导向</a:t>
            </a:r>
          </a:p>
          <a:p>
            <a:endParaRPr lang="zh-CN" altLang="en-US" dirty="0"/>
          </a:p>
        </p:txBody>
      </p:sp>
      <p:sp>
        <p:nvSpPr>
          <p:cNvPr id="6" name="object 5">
            <a:extLst>
              <a:ext uri="{FF2B5EF4-FFF2-40B4-BE49-F238E27FC236}">
                <a16:creationId xmlns:a16="http://schemas.microsoft.com/office/drawing/2014/main" id="{FCCA81A4-5C75-47A4-8233-ECBC52D6A544}"/>
              </a:ext>
            </a:extLst>
          </p:cNvPr>
          <p:cNvSpPr/>
          <p:nvPr/>
        </p:nvSpPr>
        <p:spPr>
          <a:xfrm>
            <a:off x="545465" y="2936240"/>
            <a:ext cx="1050216" cy="985520"/>
          </a:xfrm>
          <a:prstGeom prst="rect">
            <a:avLst/>
          </a:prstGeom>
          <a:blipFill>
            <a:blip r:embed="rId2"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EF646524-C3ED-4411-9040-4103F3C02CFB}"/>
              </a:ext>
            </a:extLst>
          </p:cNvPr>
          <p:cNvSpPr txBox="1"/>
          <p:nvPr/>
        </p:nvSpPr>
        <p:spPr>
          <a:xfrm>
            <a:off x="803202" y="3079750"/>
            <a:ext cx="534035" cy="575310"/>
          </a:xfrm>
          <a:prstGeom prst="rect">
            <a:avLst/>
          </a:prstGeom>
        </p:spPr>
        <p:txBody>
          <a:bodyPr vert="horz" wrap="square" lIns="0" tIns="71755" rIns="0" bIns="0" rtlCol="0">
            <a:spAutoFit/>
          </a:bodyPr>
          <a:lstStyle/>
          <a:p>
            <a:pPr marL="12700" marR="5080">
              <a:lnSpc>
                <a:spcPts val="1920"/>
              </a:lnSpc>
              <a:spcBef>
                <a:spcPts val="565"/>
              </a:spcBef>
            </a:pPr>
            <a:r>
              <a:rPr sz="2000" dirty="0">
                <a:solidFill>
                  <a:srgbClr val="1F3863"/>
                </a:solidFill>
                <a:latin typeface="微软雅黑"/>
                <a:cs typeface="微软雅黑"/>
              </a:rPr>
              <a:t>实际 问</a:t>
            </a:r>
            <a:r>
              <a:rPr sz="2000" spc="0" dirty="0">
                <a:solidFill>
                  <a:srgbClr val="1F3863"/>
                </a:solidFill>
                <a:latin typeface="微软雅黑"/>
                <a:cs typeface="微软雅黑"/>
              </a:rPr>
              <a:t>题</a:t>
            </a:r>
            <a:endParaRPr sz="2000">
              <a:latin typeface="微软雅黑"/>
              <a:cs typeface="微软雅黑"/>
            </a:endParaRPr>
          </a:p>
        </p:txBody>
      </p:sp>
      <p:sp>
        <p:nvSpPr>
          <p:cNvPr id="8" name="object 7">
            <a:extLst>
              <a:ext uri="{FF2B5EF4-FFF2-40B4-BE49-F238E27FC236}">
                <a16:creationId xmlns:a16="http://schemas.microsoft.com/office/drawing/2014/main" id="{45E106B4-2A9C-49BE-8831-759FFE7223AA}"/>
              </a:ext>
            </a:extLst>
          </p:cNvPr>
          <p:cNvSpPr/>
          <p:nvPr/>
        </p:nvSpPr>
        <p:spPr>
          <a:xfrm rot="19224120">
            <a:off x="1358425" y="2591686"/>
            <a:ext cx="517448" cy="294360"/>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DA3DE846-82C4-4064-9892-5E8710E8896D}"/>
              </a:ext>
            </a:extLst>
          </p:cNvPr>
          <p:cNvSpPr/>
          <p:nvPr/>
        </p:nvSpPr>
        <p:spPr>
          <a:xfrm>
            <a:off x="3028950" y="2936240"/>
            <a:ext cx="1050216" cy="985520"/>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8E4BC00C-6DF7-4B73-BD4B-E940D10C7E04}"/>
              </a:ext>
            </a:extLst>
          </p:cNvPr>
          <p:cNvSpPr txBox="1"/>
          <p:nvPr/>
        </p:nvSpPr>
        <p:spPr>
          <a:xfrm>
            <a:off x="3286687" y="3079750"/>
            <a:ext cx="534035" cy="575310"/>
          </a:xfrm>
          <a:prstGeom prst="rect">
            <a:avLst/>
          </a:prstGeom>
        </p:spPr>
        <p:txBody>
          <a:bodyPr vert="horz" wrap="square" lIns="0" tIns="71755" rIns="0" bIns="0" rtlCol="0">
            <a:spAutoFit/>
          </a:bodyPr>
          <a:lstStyle/>
          <a:p>
            <a:pPr marL="12700" marR="5080">
              <a:lnSpc>
                <a:spcPts val="1920"/>
              </a:lnSpc>
              <a:spcBef>
                <a:spcPts val="565"/>
              </a:spcBef>
            </a:pPr>
            <a:r>
              <a:rPr sz="2000" dirty="0">
                <a:solidFill>
                  <a:srgbClr val="1F3863"/>
                </a:solidFill>
                <a:latin typeface="微软雅黑"/>
                <a:cs typeface="微软雅黑"/>
              </a:rPr>
              <a:t>提出 算</a:t>
            </a:r>
            <a:r>
              <a:rPr sz="2000" spc="0" dirty="0">
                <a:solidFill>
                  <a:srgbClr val="1F3863"/>
                </a:solidFill>
                <a:latin typeface="微软雅黑"/>
                <a:cs typeface="微软雅黑"/>
              </a:rPr>
              <a:t>法</a:t>
            </a:r>
            <a:endParaRPr sz="2000">
              <a:latin typeface="微软雅黑"/>
              <a:cs typeface="微软雅黑"/>
            </a:endParaRPr>
          </a:p>
        </p:txBody>
      </p:sp>
      <p:sp>
        <p:nvSpPr>
          <p:cNvPr id="11" name="object 10">
            <a:extLst>
              <a:ext uri="{FF2B5EF4-FFF2-40B4-BE49-F238E27FC236}">
                <a16:creationId xmlns:a16="http://schemas.microsoft.com/office/drawing/2014/main" id="{9DB88BD3-4FF8-425F-A47B-537DD425741B}"/>
              </a:ext>
            </a:extLst>
          </p:cNvPr>
          <p:cNvSpPr/>
          <p:nvPr/>
        </p:nvSpPr>
        <p:spPr>
          <a:xfrm rot="19136467">
            <a:off x="2812512" y="4130788"/>
            <a:ext cx="498576" cy="266700"/>
          </a:xfrm>
          <a:prstGeom prst="rect">
            <a:avLst/>
          </a:prstGeom>
          <a:blipFill>
            <a:blip r:embed="rId5"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E6EB1C2A-32EF-4100-B971-5740FC0D0940}"/>
              </a:ext>
            </a:extLst>
          </p:cNvPr>
          <p:cNvSpPr/>
          <p:nvPr/>
        </p:nvSpPr>
        <p:spPr>
          <a:xfrm>
            <a:off x="1686119" y="1527734"/>
            <a:ext cx="1039237" cy="1043939"/>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DA9338C5-3E8F-4D3E-A628-7AA7B963C4CD}"/>
              </a:ext>
            </a:extLst>
          </p:cNvPr>
          <p:cNvSpPr txBox="1"/>
          <p:nvPr/>
        </p:nvSpPr>
        <p:spPr>
          <a:xfrm>
            <a:off x="1887944" y="1633779"/>
            <a:ext cx="635000" cy="683260"/>
          </a:xfrm>
          <a:prstGeom prst="rect">
            <a:avLst/>
          </a:prstGeom>
        </p:spPr>
        <p:txBody>
          <a:bodyPr vert="horz" wrap="square" lIns="0" tIns="85725" rIns="0" bIns="0" rtlCol="0">
            <a:spAutoFit/>
          </a:bodyPr>
          <a:lstStyle/>
          <a:p>
            <a:pPr marL="12700" marR="5080">
              <a:lnSpc>
                <a:spcPct val="79900"/>
              </a:lnSpc>
              <a:spcBef>
                <a:spcPts val="675"/>
              </a:spcBef>
            </a:pPr>
            <a:r>
              <a:rPr sz="2400" dirty="0">
                <a:solidFill>
                  <a:srgbClr val="1F3863"/>
                </a:solidFill>
                <a:latin typeface="微软雅黑"/>
                <a:cs typeface="微软雅黑"/>
              </a:rPr>
              <a:t>数学 证明</a:t>
            </a:r>
            <a:endParaRPr sz="2400" dirty="0">
              <a:latin typeface="微软雅黑"/>
              <a:cs typeface="微软雅黑"/>
            </a:endParaRPr>
          </a:p>
        </p:txBody>
      </p:sp>
      <p:sp>
        <p:nvSpPr>
          <p:cNvPr id="14" name="object 6">
            <a:extLst>
              <a:ext uri="{FF2B5EF4-FFF2-40B4-BE49-F238E27FC236}">
                <a16:creationId xmlns:a16="http://schemas.microsoft.com/office/drawing/2014/main" id="{865B9C02-C12E-43BF-B0A0-47B5F5667FDF}"/>
              </a:ext>
            </a:extLst>
          </p:cNvPr>
          <p:cNvSpPr/>
          <p:nvPr/>
        </p:nvSpPr>
        <p:spPr>
          <a:xfrm>
            <a:off x="1763688" y="4285287"/>
            <a:ext cx="1039237" cy="1043939"/>
          </a:xfrm>
          <a:prstGeom prst="rect">
            <a:avLst/>
          </a:prstGeom>
          <a:blipFill>
            <a:blip r:embed="rId6" cstate="print"/>
            <a:stretch>
              <a:fillRect/>
            </a:stretch>
          </a:blipFill>
        </p:spPr>
        <p:txBody>
          <a:bodyPr wrap="square" lIns="0" tIns="0" rIns="0" bIns="0" rtlCol="0"/>
          <a:lstStyle/>
          <a:p>
            <a:endParaRPr/>
          </a:p>
        </p:txBody>
      </p:sp>
      <p:sp>
        <p:nvSpPr>
          <p:cNvPr id="15" name="object 7">
            <a:extLst>
              <a:ext uri="{FF2B5EF4-FFF2-40B4-BE49-F238E27FC236}">
                <a16:creationId xmlns:a16="http://schemas.microsoft.com/office/drawing/2014/main" id="{0FFFC36B-AEDA-4CAA-A368-ABF3CA1B0DE7}"/>
              </a:ext>
            </a:extLst>
          </p:cNvPr>
          <p:cNvSpPr txBox="1"/>
          <p:nvPr/>
        </p:nvSpPr>
        <p:spPr>
          <a:xfrm>
            <a:off x="1965513" y="4391332"/>
            <a:ext cx="635000" cy="677493"/>
          </a:xfrm>
          <a:prstGeom prst="rect">
            <a:avLst/>
          </a:prstGeom>
        </p:spPr>
        <p:txBody>
          <a:bodyPr vert="horz" wrap="square" lIns="0" tIns="85725" rIns="0" bIns="0" rtlCol="0">
            <a:spAutoFit/>
          </a:bodyPr>
          <a:lstStyle/>
          <a:p>
            <a:pPr marL="12700" marR="5080">
              <a:lnSpc>
                <a:spcPct val="79900"/>
              </a:lnSpc>
              <a:spcBef>
                <a:spcPts val="675"/>
              </a:spcBef>
            </a:pPr>
            <a:r>
              <a:rPr lang="zh-CN" altLang="en-US" sz="2400" dirty="0">
                <a:solidFill>
                  <a:srgbClr val="1F3863"/>
                </a:solidFill>
                <a:latin typeface="微软雅黑"/>
                <a:cs typeface="微软雅黑"/>
              </a:rPr>
              <a:t>项目实践</a:t>
            </a:r>
            <a:endParaRPr sz="2400" dirty="0">
              <a:latin typeface="微软雅黑"/>
              <a:cs typeface="微软雅黑"/>
            </a:endParaRPr>
          </a:p>
        </p:txBody>
      </p:sp>
      <p:sp>
        <p:nvSpPr>
          <p:cNvPr id="16" name="object 7">
            <a:extLst>
              <a:ext uri="{FF2B5EF4-FFF2-40B4-BE49-F238E27FC236}">
                <a16:creationId xmlns:a16="http://schemas.microsoft.com/office/drawing/2014/main" id="{069CEF1C-1B3A-4724-BA0C-3130BAE7633C}"/>
              </a:ext>
            </a:extLst>
          </p:cNvPr>
          <p:cNvSpPr/>
          <p:nvPr/>
        </p:nvSpPr>
        <p:spPr>
          <a:xfrm rot="2682852">
            <a:off x="2740556" y="2502439"/>
            <a:ext cx="517448" cy="294360"/>
          </a:xfrm>
          <a:prstGeom prst="rect">
            <a:avLst/>
          </a:prstGeom>
          <a:blipFill>
            <a:blip r:embed="rId3" cstate="print"/>
            <a:stretch>
              <a:fillRect/>
            </a:stretch>
          </a:blipFill>
        </p:spPr>
        <p:txBody>
          <a:bodyPr wrap="square" lIns="0" tIns="0" rIns="0" bIns="0" rtlCol="0"/>
          <a:lstStyle/>
          <a:p>
            <a:endParaRPr/>
          </a:p>
        </p:txBody>
      </p:sp>
      <p:sp>
        <p:nvSpPr>
          <p:cNvPr id="17" name="object 10">
            <a:extLst>
              <a:ext uri="{FF2B5EF4-FFF2-40B4-BE49-F238E27FC236}">
                <a16:creationId xmlns:a16="http://schemas.microsoft.com/office/drawing/2014/main" id="{65D47174-5F87-4366-A784-729DA2048BE1}"/>
              </a:ext>
            </a:extLst>
          </p:cNvPr>
          <p:cNvSpPr/>
          <p:nvPr/>
        </p:nvSpPr>
        <p:spPr>
          <a:xfrm rot="1735545">
            <a:off x="1415245" y="4059810"/>
            <a:ext cx="498576" cy="2667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17075812"/>
      </p:ext>
    </p:extLst>
  </p:cSld>
  <p:clrMapOvr>
    <a:masterClrMapping/>
  </p:clrMapOvr>
</p:sld>
</file>

<file path=ppt/theme/theme1.xml><?xml version="1.0" encoding="utf-8"?>
<a:theme xmlns:a="http://schemas.openxmlformats.org/drawingml/2006/main" name="Office Theme">
  <a:themeElements>
    <a:clrScheme name="Custom 1">
      <a:dk1>
        <a:srgbClr val="8C0E1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7474</TotalTime>
  <Words>2768</Words>
  <Application>Microsoft Office PowerPoint</Application>
  <PresentationFormat>全屏显示(4:3)</PresentationFormat>
  <Paragraphs>524</Paragraphs>
  <Slides>78</Slides>
  <Notes>12</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78</vt:i4>
      </vt:variant>
    </vt:vector>
  </HeadingPairs>
  <TitlesOfParts>
    <vt:vector size="95" baseType="lpstr">
      <vt:lpstr>Lucida Grande</vt:lpstr>
      <vt:lpstr>ＭＳ Ｐゴシック</vt:lpstr>
      <vt:lpstr>新細明體</vt:lpstr>
      <vt:lpstr>等线</vt:lpstr>
      <vt:lpstr>黑体</vt:lpstr>
      <vt:lpstr>华文楷体</vt:lpstr>
      <vt:lpstr>宋体</vt:lpstr>
      <vt:lpstr>微软雅黑</vt:lpstr>
      <vt:lpstr>Arial</vt:lpstr>
      <vt:lpstr>Calibri</vt:lpstr>
      <vt:lpstr>Helvetica</vt:lpstr>
      <vt:lpstr>Times New Roman</vt:lpstr>
      <vt:lpstr>Wingdings</vt:lpstr>
      <vt:lpstr>Wingdings 3</vt:lpstr>
      <vt:lpstr>Office Theme</vt:lpstr>
      <vt:lpstr>Slide 2: Text Only</vt:lpstr>
      <vt:lpstr>方程式</vt:lpstr>
      <vt:lpstr>人工智能之机器学习  绪论</vt:lpstr>
      <vt:lpstr>个人介绍</vt:lpstr>
      <vt:lpstr>研究组介绍</vt:lpstr>
      <vt:lpstr>目录</vt:lpstr>
      <vt:lpstr>AI炼丹师修炼之路</vt:lpstr>
      <vt:lpstr>AI现有入门办法</vt:lpstr>
      <vt:lpstr>课程目标</vt:lpstr>
      <vt:lpstr>专注学术问题</vt:lpstr>
      <vt:lpstr>本课程的逻辑</vt:lpstr>
      <vt:lpstr>学习基础</vt:lpstr>
      <vt:lpstr>课程大纲</vt:lpstr>
      <vt:lpstr>参考教材</vt:lpstr>
      <vt:lpstr>推荐材料</vt:lpstr>
      <vt:lpstr>考核</vt:lpstr>
      <vt:lpstr>目录</vt:lpstr>
      <vt:lpstr>人工智能</vt:lpstr>
      <vt:lpstr>图灵测试</vt:lpstr>
      <vt:lpstr>人工智能的研究领域</vt:lpstr>
      <vt:lpstr>手机中的AI</vt:lpstr>
      <vt:lpstr>Applications: Computer Vision</vt:lpstr>
      <vt:lpstr>Applications: Computer Vision</vt:lpstr>
      <vt:lpstr>Applications: Speech Recognition</vt:lpstr>
      <vt:lpstr>Applications: Web Search</vt:lpstr>
      <vt:lpstr>Applications: Recommender System</vt:lpstr>
      <vt:lpstr>Applications: Social Computing</vt:lpstr>
      <vt:lpstr>Success of Deep Learning: NLP</vt:lpstr>
      <vt:lpstr>Success of Deep Learning: AlphaGo</vt:lpstr>
      <vt:lpstr>自动驾驶汽车</vt:lpstr>
      <vt:lpstr>奥巴马胜选</vt:lpstr>
      <vt:lpstr>More Applications</vt:lpstr>
      <vt:lpstr>AI-&gt;“无用阶层”</vt:lpstr>
      <vt:lpstr>智能产生的过程</vt:lpstr>
      <vt:lpstr>感知过程</vt:lpstr>
      <vt:lpstr>计算机的感受器官</vt:lpstr>
      <vt:lpstr>感知数据</vt:lpstr>
      <vt:lpstr>AI是大数据关键一步</vt:lpstr>
      <vt:lpstr>什么是结构化数据？</vt:lpstr>
      <vt:lpstr>感知小结</vt:lpstr>
      <vt:lpstr>认知概述</vt:lpstr>
      <vt:lpstr>关于认知的小例子</vt:lpstr>
      <vt:lpstr>什么样的男生受欢迎</vt:lpstr>
      <vt:lpstr>图像为例</vt:lpstr>
      <vt:lpstr>计算机VS人眼</vt:lpstr>
      <vt:lpstr>人类认知图像的效果</vt:lpstr>
      <vt:lpstr>为什么机器很笨？</vt:lpstr>
      <vt:lpstr>划拨沉寂的惊雷</vt:lpstr>
      <vt:lpstr>反馈输出</vt:lpstr>
      <vt:lpstr>总结</vt:lpstr>
      <vt:lpstr>目录</vt:lpstr>
      <vt:lpstr>机器学习与人工智能</vt:lpstr>
      <vt:lpstr>概念辨析</vt:lpstr>
      <vt:lpstr>如何开发一个人工智能系统？</vt:lpstr>
      <vt:lpstr>What’s the Rule?</vt:lpstr>
      <vt:lpstr>机器学习 ≈ 构建一个映射函数</vt:lpstr>
      <vt:lpstr>芒果机器学习</vt:lpstr>
      <vt:lpstr>芒果机器学习</vt:lpstr>
      <vt:lpstr>如何开发一个人工智能系统？</vt:lpstr>
      <vt:lpstr>机器学习</vt:lpstr>
      <vt:lpstr>语义鸿沟：人工智能的挑战之一</vt:lpstr>
      <vt:lpstr>目录</vt:lpstr>
      <vt:lpstr>进阶办法</vt:lpstr>
      <vt:lpstr>人才梯队</vt:lpstr>
      <vt:lpstr>菜鸟筑基</vt:lpstr>
      <vt:lpstr>菜鸟筑基</vt:lpstr>
      <vt:lpstr>菜鸟筑基</vt:lpstr>
      <vt:lpstr>特例</vt:lpstr>
      <vt:lpstr>菜鸟筑基</vt:lpstr>
      <vt:lpstr>本阶段总结</vt:lpstr>
      <vt:lpstr>初入江湖</vt:lpstr>
      <vt:lpstr>初入江湖</vt:lpstr>
      <vt:lpstr>初入江湖</vt:lpstr>
      <vt:lpstr>初入江湖</vt:lpstr>
      <vt:lpstr>初入江湖</vt:lpstr>
      <vt:lpstr>登堂入室及华山论剑 </vt:lpstr>
      <vt:lpstr>登堂入室及华山论剑</vt:lpstr>
      <vt:lpstr>登堂入室及华山论剑</vt:lpstr>
      <vt:lpstr>致谢</vt:lpstr>
      <vt:lpstr>Q&amp;A</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Hongtao Wang</cp:lastModifiedBy>
  <cp:revision>727</cp:revision>
  <dcterms:created xsi:type="dcterms:W3CDTF">2011-10-31T13:04:17Z</dcterms:created>
  <dcterms:modified xsi:type="dcterms:W3CDTF">2020-09-23T16:23:50Z</dcterms:modified>
</cp:coreProperties>
</file>